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18"/>
  </p:notesMasterIdLst>
  <p:sldIdLst>
    <p:sldId id="270" r:id="rId5"/>
    <p:sldId id="256" r:id="rId6"/>
    <p:sldId id="285" r:id="rId7"/>
    <p:sldId id="288" r:id="rId8"/>
    <p:sldId id="271" r:id="rId9"/>
    <p:sldId id="273" r:id="rId10"/>
    <p:sldId id="274" r:id="rId11"/>
    <p:sldId id="275" r:id="rId12"/>
    <p:sldId id="286" r:id="rId13"/>
    <p:sldId id="287" r:id="rId14"/>
    <p:sldId id="276" r:id="rId15"/>
    <p:sldId id="277" r:id="rId16"/>
    <p:sldId id="278" r:id="rId17"/>
  </p:sldIdLst>
  <p:sldSz cx="9144000" cy="6858000" type="screen4x3"/>
  <p:notesSz cx="6858000" cy="9144000"/>
  <p:embeddedFontLst>
    <p:embeddedFont>
      <p:font typeface="Bahnschrift Condensed" panose="020B0502040204020203" pitchFamily="34" charset="0"/>
      <p:regular r:id="rId19"/>
      <p:bold r:id="rId20"/>
    </p:embeddedFont>
    <p:embeddedFont>
      <p:font typeface="Century Gothic" panose="020B0502020202020204" pitchFamily="34" charset="0"/>
      <p:regular r:id="rId21"/>
      <p:bold r:id="rId22"/>
      <p:italic r:id="rId23"/>
      <p:boldItalic r:id="rId24"/>
    </p:embeddedFont>
    <p:embeddedFont>
      <p:font typeface="メイリオ" panose="020B0604030504040204" pitchFamily="50" charset="-128"/>
      <p:regular r:id="rId25"/>
      <p:bold r:id="rId26"/>
      <p:italic r:id="rId27"/>
      <p:boldItalic r:id="rId28"/>
    </p:embeddedFont>
    <p:embeddedFont>
      <p:font typeface="游ゴシック" panose="020B0400000000000000" pitchFamily="50" charset="-128"/>
      <p:regular r:id="rId29"/>
      <p:bold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CFB5CF-27C1-464D-A8A2-D16DE108E04D}" v="3428" dt="2019-12-24T06:55:32.376"/>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79" autoAdjust="0"/>
    <p:restoredTop sz="94660"/>
  </p:normalViewPr>
  <p:slideViewPr>
    <p:cSldViewPr snapToGrid="0">
      <p:cViewPr varScale="1">
        <p:scale>
          <a:sx n="111" d="100"/>
          <a:sy n="111" d="100"/>
        </p:scale>
        <p:origin x="132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customXml" Target="../customXml/item3.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6.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microsoft.com/office/2015/10/relationships/revisionInfo" Target="revisionInfo.xml"/></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2019/12/24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2019/12/24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2019/12/24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2019/12/24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2019/12/24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2019/12/24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2019/12/24</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2019/12/24</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2019/12/24</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2019/12/24</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2019/12/24</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2019/12/24</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2019/12/24</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2362801761"/>
              </p:ext>
            </p:extLst>
          </p:nvPr>
        </p:nvGraphicFramePr>
        <p:xfrm>
          <a:off x="599845" y="969361"/>
          <a:ext cx="6269990" cy="3383280"/>
        </p:xfrm>
        <a:graphic>
          <a:graphicData uri="http://schemas.openxmlformats.org/drawingml/2006/table">
            <a:tbl>
              <a:tblPr firstRow="1" bandRow="1">
                <a:tableStyleId>{5C22544A-7EE6-4342-B048-85BDC9FD1C3A}</a:tableStyleId>
              </a:tblPr>
              <a:tblGrid>
                <a:gridCol w="782955">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a:t>2019.12.13</a:t>
                      </a:r>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r>
                        <a:rPr kumimoji="1" lang="en-US" altLang="ja-JP" sz="800" dirty="0"/>
                        <a:t>2019.12.16</a:t>
                      </a:r>
                      <a:endParaRPr kumimoji="1" lang="ja-JP" altLang="en-US" sz="800" dirty="0"/>
                    </a:p>
                  </a:txBody>
                  <a:tcPr/>
                </a:tc>
                <a:tc>
                  <a:txBody>
                    <a:bodyPr/>
                    <a:lstStyle/>
                    <a:p>
                      <a:r>
                        <a:rPr kumimoji="1" lang="ja-JP" altLang="en-US" sz="800" dirty="0"/>
                        <a:t>・分解のアイテム詳細を見れるように修正。（</a:t>
                      </a:r>
                      <a:r>
                        <a:rPr kumimoji="1" lang="en-US" altLang="ja-JP" sz="800" dirty="0"/>
                        <a:t>P.4</a:t>
                      </a:r>
                      <a:r>
                        <a:rPr kumimoji="1" lang="ja-JP" altLang="en-US" sz="800" dirty="0"/>
                        <a:t>、</a:t>
                      </a:r>
                      <a:r>
                        <a:rPr kumimoji="1" lang="en-US" altLang="ja-JP" sz="800" dirty="0"/>
                        <a:t>P.17</a:t>
                      </a:r>
                      <a:r>
                        <a:rPr kumimoji="1" lang="ja-JP" altLang="en-US" sz="800" dirty="0"/>
                        <a:t>）</a:t>
                      </a:r>
                      <a:endParaRPr kumimoji="1" lang="en-US" altLang="ja-JP" sz="800" dirty="0"/>
                    </a:p>
                    <a:p>
                      <a:r>
                        <a:rPr kumimoji="1" lang="ja-JP" altLang="en-US" sz="800" dirty="0"/>
                        <a:t>・</a:t>
                      </a:r>
                      <a:r>
                        <a:rPr kumimoji="1" lang="en-US" altLang="ja-JP" sz="800" dirty="0"/>
                        <a:t>TR</a:t>
                      </a:r>
                      <a:r>
                        <a:rPr kumimoji="1" lang="ja-JP" altLang="en-US" sz="800" dirty="0"/>
                        <a:t>カード分解ポイントについて追記（</a:t>
                      </a:r>
                      <a:r>
                        <a:rPr kumimoji="1" lang="en-US" altLang="ja-JP" sz="800" dirty="0"/>
                        <a:t>P.2</a:t>
                      </a:r>
                      <a:r>
                        <a:rPr kumimoji="1" lang="ja-JP" altLang="en-US" sz="800" dirty="0"/>
                        <a:t>）</a:t>
                      </a:r>
                      <a:endParaRPr kumimoji="1" lang="en-US" altLang="ja-JP" sz="800" dirty="0"/>
                    </a:p>
                    <a:p>
                      <a:r>
                        <a:rPr kumimoji="1" lang="ja-JP" altLang="en-US" sz="800" dirty="0"/>
                        <a:t>・詳細にアイコンも含めることにした。（</a:t>
                      </a:r>
                      <a:r>
                        <a:rPr kumimoji="1" lang="en-US" altLang="ja-JP" sz="800" dirty="0"/>
                        <a:t>P,8-9</a:t>
                      </a:r>
                      <a:r>
                        <a:rPr kumimoji="1" lang="ja-JP" altLang="en-US" sz="800" dirty="0"/>
                        <a:t>）</a:t>
                      </a:r>
                      <a:endParaRPr kumimoji="1" lang="en-US" altLang="ja-JP" sz="800" dirty="0"/>
                    </a:p>
                    <a:p>
                      <a:r>
                        <a:rPr kumimoji="1" lang="ja-JP" altLang="en-US" sz="800" dirty="0"/>
                        <a:t>・</a:t>
                      </a:r>
                      <a:r>
                        <a:rPr kumimoji="1" lang="en-US" altLang="ja-JP" sz="800" dirty="0"/>
                        <a:t>TR</a:t>
                      </a:r>
                      <a:r>
                        <a:rPr kumimoji="1" lang="ja-JP" altLang="en-US" sz="800" dirty="0"/>
                        <a:t>分解のおまかせについて追記（</a:t>
                      </a:r>
                      <a:r>
                        <a:rPr kumimoji="1" lang="en-US" altLang="ja-JP" sz="800" dirty="0"/>
                        <a:t>P.12</a:t>
                      </a:r>
                      <a:r>
                        <a:rPr kumimoji="1" lang="ja-JP" altLang="en-US" sz="800" dirty="0"/>
                        <a:t>）</a:t>
                      </a:r>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r>
                        <a:rPr kumimoji="1" lang="en-US" altLang="ja-JP" sz="800"/>
                        <a:t>2019.12.16b</a:t>
                      </a:r>
                      <a:endParaRPr kumimoji="1" lang="ja-JP" altLang="en-US" sz="800" dirty="0"/>
                    </a:p>
                  </a:txBody>
                  <a:tcPr/>
                </a:tc>
                <a:tc>
                  <a:txBody>
                    <a:bodyPr/>
                    <a:lstStyle/>
                    <a:p>
                      <a:r>
                        <a:rPr kumimoji="1" lang="ja-JP" altLang="en-US" sz="800" dirty="0"/>
                        <a:t>・フロー修正。</a:t>
                      </a:r>
                      <a:endParaRPr kumimoji="1" lang="en-US" altLang="ja-JP" sz="800" dirty="0"/>
                    </a:p>
                    <a:p>
                      <a:r>
                        <a:rPr kumimoji="1" lang="ja-JP" altLang="en-US" sz="800" dirty="0"/>
                        <a:t>・</a:t>
                      </a:r>
                      <a:r>
                        <a:rPr kumimoji="1" lang="en-US" altLang="ja-JP" sz="800" dirty="0" err="1"/>
                        <a:t>webview</a:t>
                      </a:r>
                      <a:r>
                        <a:rPr kumimoji="1" lang="ja-JP" altLang="en-US" sz="800" dirty="0"/>
                        <a:t>メッセージに関する画面追加（</a:t>
                      </a:r>
                      <a:r>
                        <a:rPr kumimoji="1" lang="en-US" altLang="ja-JP" sz="800" dirty="0"/>
                        <a:t>P.10</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r>
                        <a:rPr kumimoji="1" lang="en-US" altLang="ja-JP" sz="800" dirty="0"/>
                        <a:t>2019.12.17</a:t>
                      </a:r>
                      <a:endParaRPr kumimoji="1" lang="ja-JP" altLang="en-US" sz="800" dirty="0"/>
                    </a:p>
                  </a:txBody>
                  <a:tcPr/>
                </a:tc>
                <a:tc>
                  <a:txBody>
                    <a:bodyPr/>
                    <a:lstStyle/>
                    <a:p>
                      <a:r>
                        <a:rPr kumimoji="1" lang="ja-JP" altLang="en-US" sz="800" dirty="0"/>
                        <a:t>分解おまかせの記載変更。（</a:t>
                      </a:r>
                      <a:r>
                        <a:rPr kumimoji="1" lang="en-US" altLang="ja-JP" sz="800" dirty="0"/>
                        <a:t>P.14</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r>
                        <a:rPr kumimoji="1" lang="en-US" altLang="ja-JP" sz="800" dirty="0"/>
                        <a:t>2019.12.18</a:t>
                      </a:r>
                      <a:endParaRPr kumimoji="1" lang="ja-JP" altLang="en-US" sz="800" dirty="0"/>
                    </a:p>
                  </a:txBody>
                  <a:tcPr/>
                </a:tc>
                <a:tc>
                  <a:txBody>
                    <a:bodyPr/>
                    <a:lstStyle/>
                    <a:p>
                      <a:r>
                        <a:rPr kumimoji="1" lang="ja-JP" altLang="en-US" sz="800" dirty="0"/>
                        <a:t>・課金の価格変更に関する記載追加。（</a:t>
                      </a:r>
                      <a:r>
                        <a:rPr kumimoji="1" lang="en-US" altLang="ja-JP" sz="800" dirty="0"/>
                        <a:t>P.3</a:t>
                      </a:r>
                      <a:r>
                        <a:rPr kumimoji="1" lang="ja-JP" altLang="en-US" sz="800" dirty="0"/>
                        <a:t>）</a:t>
                      </a:r>
                      <a:endParaRPr kumimoji="1" lang="en-US" altLang="ja-JP" sz="800" dirty="0"/>
                    </a:p>
                    <a:p>
                      <a:r>
                        <a:rPr kumimoji="1" lang="ja-JP" altLang="en-US" sz="800" dirty="0"/>
                        <a:t>・商品のパラメータと個別オファー系の記載追加。（</a:t>
                      </a:r>
                      <a:r>
                        <a:rPr kumimoji="1" lang="en-US" altLang="ja-JP" sz="800" dirty="0"/>
                        <a:t>P.4</a:t>
                      </a:r>
                      <a:r>
                        <a:rPr kumimoji="1" lang="ja-JP" altLang="en-US" sz="800" dirty="0"/>
                        <a:t>）</a:t>
                      </a:r>
                      <a:endParaRPr kumimoji="1" lang="en-US" altLang="ja-JP" sz="800" dirty="0"/>
                    </a:p>
                    <a:p>
                      <a:r>
                        <a:rPr kumimoji="1" lang="ja-JP" altLang="en-US" sz="800" dirty="0"/>
                        <a:t>・分解を強化に移植。（</a:t>
                      </a:r>
                      <a:r>
                        <a:rPr kumimoji="1" lang="en-US" altLang="ja-JP" sz="800" dirty="0"/>
                        <a:t>P.5</a:t>
                      </a:r>
                      <a:r>
                        <a:rPr kumimoji="1" lang="ja-JP" altLang="en-US" sz="800" dirty="0"/>
                        <a:t>、</a:t>
                      </a:r>
                      <a:r>
                        <a:rPr kumimoji="1" lang="en-US" altLang="ja-JP" sz="800" dirty="0"/>
                        <a:t>6</a:t>
                      </a:r>
                      <a:r>
                        <a:rPr kumimoji="1" lang="ja-JP" altLang="en-US" sz="800" dirty="0"/>
                        <a:t>）</a:t>
                      </a:r>
                      <a:endParaRPr kumimoji="1" lang="en-US" altLang="ja-JP" sz="800" dirty="0"/>
                    </a:p>
                    <a:p>
                      <a:r>
                        <a:rPr kumimoji="1" lang="ja-JP" altLang="en-US" sz="800" dirty="0"/>
                        <a:t>・クリスタル購入時に有償無償の記載追加。（</a:t>
                      </a:r>
                      <a:r>
                        <a:rPr kumimoji="1" lang="en-US" altLang="ja-JP" sz="800" dirty="0"/>
                        <a:t>P.7</a:t>
                      </a:r>
                      <a:r>
                        <a:rPr kumimoji="1" lang="ja-JP" altLang="en-US" sz="800" dirty="0"/>
                        <a:t> ）</a:t>
                      </a:r>
                      <a:endParaRPr kumimoji="1" lang="en-US" altLang="ja-JP" sz="800" dirty="0"/>
                    </a:p>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r>
                        <a:rPr kumimoji="1" lang="en-US" altLang="ja-JP" sz="800" dirty="0"/>
                        <a:t>2019.12.19</a:t>
                      </a:r>
                      <a:endParaRPr kumimoji="1" lang="ja-JP" altLang="en-US" sz="800" dirty="0"/>
                    </a:p>
                  </a:txBody>
                  <a:tcPr/>
                </a:tc>
                <a:tc>
                  <a:txBody>
                    <a:bodyPr/>
                    <a:lstStyle/>
                    <a:p>
                      <a:r>
                        <a:rPr kumimoji="1" lang="ja-JP" altLang="en-US" sz="800" dirty="0"/>
                        <a:t>・トップ画面からもどるを削除。（</a:t>
                      </a:r>
                      <a:r>
                        <a:rPr kumimoji="1" lang="en-US" altLang="ja-JP" sz="800" dirty="0"/>
                        <a:t>P.6</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r>
                        <a:rPr kumimoji="1" lang="en-US" altLang="ja-JP" sz="800" dirty="0"/>
                        <a:t>2019.12.24</a:t>
                      </a:r>
                      <a:endParaRPr kumimoji="1" lang="ja-JP" altLang="en-US" sz="800" dirty="0"/>
                    </a:p>
                  </a:txBody>
                  <a:tcPr/>
                </a:tc>
                <a:tc>
                  <a:txBody>
                    <a:bodyPr/>
                    <a:lstStyle/>
                    <a:p>
                      <a:r>
                        <a:rPr kumimoji="1" lang="ja-JP" altLang="en-US" sz="800" dirty="0"/>
                        <a:t>・ショップの項目について記載変更。（</a:t>
                      </a:r>
                      <a:r>
                        <a:rPr kumimoji="1" lang="en-US" altLang="ja-JP" sz="800" dirty="0"/>
                        <a:t>P.2</a:t>
                      </a:r>
                      <a:r>
                        <a:rPr kumimoji="1" lang="ja-JP" altLang="en-US" sz="800" dirty="0"/>
                        <a:t>）</a:t>
                      </a:r>
                      <a:endParaRPr kumimoji="1" lang="en-US" altLang="ja-JP" sz="800" dirty="0"/>
                    </a:p>
                    <a:p>
                      <a:r>
                        <a:rPr kumimoji="1" lang="ja-JP" altLang="en-US" sz="800" dirty="0"/>
                        <a:t>・トップ画面の画像が変わっていなかったのを対応。</a:t>
                      </a:r>
                      <a:endParaRPr kumimoji="1" lang="en-US" altLang="ja-JP" sz="800" dirty="0"/>
                    </a:p>
                    <a:p>
                      <a:r>
                        <a:rPr kumimoji="1" lang="ja-JP" altLang="en-US" sz="800" dirty="0"/>
                        <a:t>（</a:t>
                      </a:r>
                      <a:r>
                        <a:rPr kumimoji="1" lang="en-US" altLang="ja-JP" sz="800" dirty="0"/>
                        <a:t>P.5-6</a:t>
                      </a:r>
                      <a:r>
                        <a:rPr kumimoji="1" lang="ja-JP" altLang="en-US" sz="800" dirty="0"/>
                        <a:t>）</a:t>
                      </a:r>
                      <a:endParaRPr kumimoji="1" lang="en-US" altLang="ja-JP" sz="800" dirty="0"/>
                    </a:p>
                    <a:p>
                      <a:r>
                        <a:rPr kumimoji="1" lang="ja-JP" altLang="en-US" sz="800" dirty="0"/>
                        <a:t>・分解の記載が残っていたのを削除。（</a:t>
                      </a:r>
                      <a:r>
                        <a:rPr kumimoji="1" lang="en-US" altLang="ja-JP" sz="800" dirty="0"/>
                        <a:t>P.5</a:t>
                      </a:r>
                      <a:r>
                        <a:rPr kumimoji="1" lang="ja-JP" altLang="en-US" sz="800" dirty="0"/>
                        <a:t>）</a:t>
                      </a:r>
                      <a:endParaRPr kumimoji="1" lang="en-US" altLang="ja-JP" sz="8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a:t>・商品</a:t>
                      </a:r>
                      <a:r>
                        <a:rPr kumimoji="1" lang="ja-JP" altLang="en-US" sz="800" dirty="0"/>
                        <a:t>のことを少し記載。（</a:t>
                      </a:r>
                      <a:r>
                        <a:rPr kumimoji="1" lang="en-US" altLang="ja-JP" sz="800" dirty="0"/>
                        <a:t>P.5</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パソコンの画面&#10;&#10;自動的に生成された説明">
            <a:extLst>
              <a:ext uri="{FF2B5EF4-FFF2-40B4-BE49-F238E27FC236}">
                <a16:creationId xmlns:a16="http://schemas.microsoft.com/office/drawing/2014/main" id="{4E817B68-2AE4-4D85-BC01-4DCAF81613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655" y="1141794"/>
            <a:ext cx="2142250" cy="3802297"/>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3682418" cy="276999"/>
          </a:xfrm>
          <a:prstGeom prst="rect">
            <a:avLst/>
          </a:prstGeom>
          <a:noFill/>
        </p:spPr>
        <p:txBody>
          <a:bodyPr wrap="none" rtlCol="0">
            <a:spAutoFit/>
          </a:bodyPr>
          <a:lstStyle/>
          <a:p>
            <a:r>
              <a:rPr kumimoji="1" lang="ja-JP" altLang="en-US" sz="1200" b="1" dirty="0"/>
              <a:t>○</a:t>
            </a:r>
            <a:r>
              <a:rPr kumimoji="1" lang="en-US" altLang="ja-JP" sz="1200" b="1" dirty="0"/>
              <a:t>sh110a</a:t>
            </a:r>
            <a:r>
              <a:rPr kumimoji="1" lang="ja-JP" altLang="en-US" sz="1200" b="1" dirty="0"/>
              <a:t>．</a:t>
            </a:r>
            <a:r>
              <a:rPr kumimoji="1" lang="en-US" altLang="ja-JP" sz="1200" b="1" dirty="0" err="1"/>
              <a:t>Webview</a:t>
            </a:r>
            <a:r>
              <a:rPr kumimoji="1" lang="ja-JP" altLang="en-US" sz="1200" b="1" dirty="0"/>
              <a:t>メッセージ</a:t>
            </a:r>
            <a:r>
              <a:rPr kumimoji="1" lang="ja-JP" altLang="en-US" sz="1000" b="1" dirty="0">
                <a:solidFill>
                  <a:srgbClr val="FF0000"/>
                </a:solidFill>
              </a:rPr>
              <a:t>（</a:t>
            </a:r>
            <a:r>
              <a:rPr kumimoji="1" lang="en-US" altLang="ja-JP" sz="1000" b="1" dirty="0">
                <a:solidFill>
                  <a:srgbClr val="FF0000"/>
                </a:solidFill>
              </a:rPr>
              <a:t>20191216b</a:t>
            </a:r>
            <a:r>
              <a:rPr kumimoji="1" lang="ja-JP" altLang="en-US" sz="1000" b="1" dirty="0">
                <a:solidFill>
                  <a:srgbClr val="FF0000"/>
                </a:solidFill>
              </a:rPr>
              <a:t>新規）</a:t>
            </a:r>
          </a:p>
        </p:txBody>
      </p:sp>
      <p:cxnSp>
        <p:nvCxnSpPr>
          <p:cNvPr id="3" name="直線コネクタ 2">
            <a:extLst>
              <a:ext uri="{FF2B5EF4-FFF2-40B4-BE49-F238E27FC236}">
                <a16:creationId xmlns:a16="http://schemas.microsoft.com/office/drawing/2014/main" id="{C6FC75B8-CAD1-42FA-BCAC-A58B958A9393}"/>
              </a:ext>
            </a:extLst>
          </p:cNvPr>
          <p:cNvCxnSpPr>
            <a:cxnSpLocks/>
            <a:stCxn id="4" idx="1"/>
          </p:cNvCxnSpPr>
          <p:nvPr/>
        </p:nvCxnSpPr>
        <p:spPr>
          <a:xfrm flipH="1">
            <a:off x="2242869" y="1483101"/>
            <a:ext cx="865230" cy="17094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 name="テキスト ボックス 3">
            <a:extLst>
              <a:ext uri="{FF2B5EF4-FFF2-40B4-BE49-F238E27FC236}">
                <a16:creationId xmlns:a16="http://schemas.microsoft.com/office/drawing/2014/main" id="{6BFB8F71-0BD7-4E80-840C-A1A80A0BB297}"/>
              </a:ext>
            </a:extLst>
          </p:cNvPr>
          <p:cNvSpPr txBox="1"/>
          <p:nvPr/>
        </p:nvSpPr>
        <p:spPr>
          <a:xfrm>
            <a:off x="3108099" y="1375379"/>
            <a:ext cx="1236236"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．ウィンドウ見出し</a:t>
            </a:r>
          </a:p>
        </p:txBody>
      </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2510287" y="1748825"/>
            <a:ext cx="597812" cy="25743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0734F81F-5458-4DBA-BE7D-A1B37839869C}"/>
              </a:ext>
            </a:extLst>
          </p:cNvPr>
          <p:cNvSpPr txBox="1"/>
          <p:nvPr/>
        </p:nvSpPr>
        <p:spPr>
          <a:xfrm>
            <a:off x="3108099" y="1641103"/>
            <a:ext cx="1236236" cy="215444"/>
          </a:xfrm>
          <a:prstGeom prst="rect">
            <a:avLst/>
          </a:prstGeom>
          <a:noFill/>
        </p:spPr>
        <p:txBody>
          <a:bodyPr wrap="square" rtlCol="0">
            <a:spAutoFit/>
          </a:bodyPr>
          <a:lstStyle/>
          <a:p>
            <a:r>
              <a:rPr kumimoji="1" lang="en-US" altLang="ja-JP" sz="800" dirty="0">
                <a:latin typeface="+mn-ea"/>
              </a:rPr>
              <a:t>02</a:t>
            </a:r>
            <a:r>
              <a:rPr kumimoji="1" lang="ja-JP" altLang="en-US" sz="800" dirty="0">
                <a:latin typeface="+mn-ea"/>
              </a:rPr>
              <a:t>．</a:t>
            </a:r>
            <a:r>
              <a:rPr kumimoji="1" lang="en-US" altLang="ja-JP" sz="800" dirty="0" err="1">
                <a:latin typeface="+mn-ea"/>
              </a:rPr>
              <a:t>Webview</a:t>
            </a:r>
            <a:r>
              <a:rPr kumimoji="1" lang="ja-JP" altLang="en-US" sz="800" dirty="0">
                <a:latin typeface="+mn-ea"/>
              </a:rPr>
              <a:t>エリア</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1547218" cy="253916"/>
          </a:xfrm>
          <a:prstGeom prst="rect">
            <a:avLst/>
          </a:prstGeom>
          <a:noFill/>
        </p:spPr>
        <p:txBody>
          <a:bodyPr wrap="none" rtlCol="0">
            <a:spAutoFit/>
          </a:bodyPr>
          <a:lstStyle/>
          <a:p>
            <a:r>
              <a:rPr kumimoji="1" lang="en-US" altLang="ja-JP" sz="1050" b="1" dirty="0"/>
              <a:t>01</a:t>
            </a:r>
            <a:r>
              <a:rPr kumimoji="1" lang="ja-JP" altLang="en-US" sz="1050" b="1" dirty="0"/>
              <a:t>．ウィンドウ見出し</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2749471" cy="246221"/>
          </a:xfrm>
          <a:prstGeom prst="rect">
            <a:avLst/>
          </a:prstGeom>
          <a:noFill/>
        </p:spPr>
        <p:txBody>
          <a:bodyPr wrap="none" rtlCol="0">
            <a:spAutoFit/>
          </a:bodyPr>
          <a:lstStyle/>
          <a:p>
            <a:r>
              <a:rPr kumimoji="1" lang="ja-JP" altLang="en-US" sz="1000" dirty="0"/>
              <a:t>状況にあったウィンドウの見出しのテキスト</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478896"/>
            <a:ext cx="1471878" cy="253916"/>
          </a:xfrm>
          <a:prstGeom prst="rect">
            <a:avLst/>
          </a:prstGeom>
          <a:noFill/>
        </p:spPr>
        <p:txBody>
          <a:bodyPr wrap="none" rtlCol="0">
            <a:spAutoFit/>
          </a:bodyPr>
          <a:lstStyle/>
          <a:p>
            <a:r>
              <a:rPr kumimoji="1" lang="en-US" altLang="ja-JP" sz="1050" b="1" dirty="0"/>
              <a:t>02</a:t>
            </a:r>
            <a:r>
              <a:rPr kumimoji="1" lang="ja-JP" altLang="en-US" sz="1050" b="1" dirty="0"/>
              <a:t>．</a:t>
            </a:r>
            <a:r>
              <a:rPr kumimoji="1" lang="en-US" altLang="ja-JP" sz="1050" b="1" dirty="0" err="1"/>
              <a:t>Webview</a:t>
            </a:r>
            <a:r>
              <a:rPr kumimoji="1" lang="ja-JP" altLang="en-US" sz="1050" b="1" dirty="0"/>
              <a:t>エリア</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755895"/>
            <a:ext cx="2029723" cy="246221"/>
          </a:xfrm>
          <a:prstGeom prst="rect">
            <a:avLst/>
          </a:prstGeom>
          <a:noFill/>
        </p:spPr>
        <p:txBody>
          <a:bodyPr wrap="none" rtlCol="0">
            <a:spAutoFit/>
          </a:bodyPr>
          <a:lstStyle/>
          <a:p>
            <a:r>
              <a:rPr kumimoji="1" lang="ja-JP" altLang="en-US" sz="1000" dirty="0"/>
              <a:t>白い範囲内を</a:t>
            </a:r>
            <a:r>
              <a:rPr kumimoji="1" lang="en-US" altLang="ja-JP" sz="1000" dirty="0" err="1"/>
              <a:t>webview</a:t>
            </a:r>
            <a:r>
              <a:rPr kumimoji="1" lang="ja-JP" altLang="en-US" sz="1000" dirty="0"/>
              <a:t>とする。</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057123"/>
            <a:ext cx="1071127" cy="253916"/>
          </a:xfrm>
          <a:prstGeom prst="rect">
            <a:avLst/>
          </a:prstGeom>
          <a:noFill/>
        </p:spPr>
        <p:txBody>
          <a:bodyPr wrap="none" rtlCol="0">
            <a:spAutoFit/>
          </a:bodyPr>
          <a:lstStyle/>
          <a:p>
            <a:r>
              <a:rPr kumimoji="1" lang="en-US" altLang="ja-JP" sz="1050" b="1" dirty="0"/>
              <a:t>03</a:t>
            </a:r>
            <a:r>
              <a:rPr kumimoji="1" lang="ja-JP" altLang="en-US" sz="1050" b="1" dirty="0"/>
              <a:t>．</a:t>
            </a:r>
            <a:r>
              <a:rPr kumimoji="1" lang="en-US" altLang="ja-JP" sz="1050" b="1" dirty="0"/>
              <a:t>OK</a:t>
            </a:r>
            <a:r>
              <a:rPr kumimoji="1" lang="ja-JP" altLang="en-US" sz="1050" b="1" dirty="0"/>
              <a:t>ボタン</a:t>
            </a:r>
          </a:p>
        </p:txBody>
      </p:sp>
      <p:sp>
        <p:nvSpPr>
          <p:cNvPr id="44" name="テキスト ボックス 43">
            <a:extLst>
              <a:ext uri="{FF2B5EF4-FFF2-40B4-BE49-F238E27FC236}">
                <a16:creationId xmlns:a16="http://schemas.microsoft.com/office/drawing/2014/main" id="{66EFD2A4-E0D9-4339-A340-EBAA76DCF070}"/>
              </a:ext>
            </a:extLst>
          </p:cNvPr>
          <p:cNvSpPr txBox="1"/>
          <p:nvPr/>
        </p:nvSpPr>
        <p:spPr>
          <a:xfrm>
            <a:off x="1141329" y="2417145"/>
            <a:ext cx="322524" cy="215444"/>
          </a:xfrm>
          <a:prstGeom prst="rect">
            <a:avLst/>
          </a:prstGeom>
          <a:noFill/>
        </p:spPr>
        <p:txBody>
          <a:bodyPr wrap="none" rtlCol="0">
            <a:spAutoFit/>
          </a:bodyPr>
          <a:lstStyle/>
          <a:p>
            <a:r>
              <a:rPr kumimoji="1" lang="en-US" altLang="ja-JP" sz="800" b="1" dirty="0">
                <a:solidFill>
                  <a:schemeClr val="bg1"/>
                </a:solidFill>
                <a:latin typeface="+mn-ea"/>
              </a:rPr>
              <a:t>99</a:t>
            </a:r>
            <a:endParaRPr kumimoji="1" lang="ja-JP" altLang="en-US" sz="800" b="1" dirty="0">
              <a:solidFill>
                <a:schemeClr val="bg1"/>
              </a:solidFill>
              <a:latin typeface="+mn-ea"/>
            </a:endParaRPr>
          </a:p>
        </p:txBody>
      </p:sp>
      <p:sp>
        <p:nvSpPr>
          <p:cNvPr id="63" name="テキスト ボックス 62">
            <a:extLst>
              <a:ext uri="{FF2B5EF4-FFF2-40B4-BE49-F238E27FC236}">
                <a16:creationId xmlns:a16="http://schemas.microsoft.com/office/drawing/2014/main" id="{61DCA66F-7744-4980-BC26-918D7F92EC5B}"/>
              </a:ext>
            </a:extLst>
          </p:cNvPr>
          <p:cNvSpPr txBox="1"/>
          <p:nvPr/>
        </p:nvSpPr>
        <p:spPr>
          <a:xfrm>
            <a:off x="3108099" y="4106998"/>
            <a:ext cx="869149"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a:t>
            </a:r>
            <a:r>
              <a:rPr kumimoji="1" lang="en-US" altLang="ja-JP" sz="800" dirty="0">
                <a:latin typeface="+mn-ea"/>
              </a:rPr>
              <a:t>OK</a:t>
            </a:r>
            <a:r>
              <a:rPr kumimoji="1" lang="ja-JP" altLang="en-US" sz="800" dirty="0">
                <a:latin typeface="+mn-ea"/>
              </a:rPr>
              <a:t>ボタン</a:t>
            </a:r>
          </a:p>
        </p:txBody>
      </p:sp>
      <p:cxnSp>
        <p:nvCxnSpPr>
          <p:cNvPr id="64" name="直線コネクタ 63">
            <a:extLst>
              <a:ext uri="{FF2B5EF4-FFF2-40B4-BE49-F238E27FC236}">
                <a16:creationId xmlns:a16="http://schemas.microsoft.com/office/drawing/2014/main" id="{5985F3F1-0FAA-4E2F-8335-68B95DD686B8}"/>
              </a:ext>
            </a:extLst>
          </p:cNvPr>
          <p:cNvCxnSpPr>
            <a:cxnSpLocks/>
            <a:stCxn id="63" idx="1"/>
          </p:cNvCxnSpPr>
          <p:nvPr/>
        </p:nvCxnSpPr>
        <p:spPr>
          <a:xfrm flipH="1">
            <a:off x="2156605" y="4214720"/>
            <a:ext cx="951494" cy="115880"/>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33595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図 39" descr="白いバックグラウンドのスクリーンショット&#10;&#10;自動的に生成された説明">
            <a:extLst>
              <a:ext uri="{FF2B5EF4-FFF2-40B4-BE49-F238E27FC236}">
                <a16:creationId xmlns:a16="http://schemas.microsoft.com/office/drawing/2014/main" id="{1D4BCB10-E0BD-485D-B577-F66AF1796D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137" y="1117749"/>
            <a:ext cx="2145533" cy="380812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2297424" cy="276999"/>
          </a:xfrm>
          <a:prstGeom prst="rect">
            <a:avLst/>
          </a:prstGeom>
          <a:noFill/>
        </p:spPr>
        <p:txBody>
          <a:bodyPr wrap="none" rtlCol="0">
            <a:spAutoFit/>
          </a:bodyPr>
          <a:lstStyle/>
          <a:p>
            <a:r>
              <a:rPr kumimoji="1" lang="ja-JP" altLang="en-US" sz="1200" b="1" dirty="0"/>
              <a:t>○</a:t>
            </a:r>
            <a:r>
              <a:rPr kumimoji="1" lang="en-US" altLang="ja-JP" sz="1200" b="1" dirty="0"/>
              <a:t>sh120</a:t>
            </a:r>
            <a:r>
              <a:rPr kumimoji="1" lang="ja-JP" altLang="en-US" sz="1200" b="1" dirty="0"/>
              <a:t>．クルスタル購入結果</a:t>
            </a:r>
          </a:p>
        </p:txBody>
      </p: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315361" y="2109838"/>
            <a:ext cx="792738" cy="103357"/>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E05ED3ED-959A-4E69-B6B6-AD7B4784656D}"/>
              </a:ext>
            </a:extLst>
          </p:cNvPr>
          <p:cNvCxnSpPr>
            <a:cxnSpLocks/>
            <a:stCxn id="47" idx="1"/>
          </p:cNvCxnSpPr>
          <p:nvPr/>
        </p:nvCxnSpPr>
        <p:spPr>
          <a:xfrm flipH="1" flipV="1">
            <a:off x="2214695" y="3111790"/>
            <a:ext cx="893404" cy="2754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475B2165-277A-4D58-8C01-DD0EC82536CB}"/>
              </a:ext>
            </a:extLst>
          </p:cNvPr>
          <p:cNvCxnSpPr>
            <a:cxnSpLocks/>
            <a:stCxn id="45" idx="1"/>
          </p:cNvCxnSpPr>
          <p:nvPr/>
        </p:nvCxnSpPr>
        <p:spPr>
          <a:xfrm flipH="1">
            <a:off x="1459095" y="2493258"/>
            <a:ext cx="1649004" cy="18789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B4BD3129-1DD8-4FCC-919D-4BF51F1F477A}"/>
              </a:ext>
            </a:extLst>
          </p:cNvPr>
          <p:cNvSpPr txBox="1"/>
          <p:nvPr/>
        </p:nvSpPr>
        <p:spPr>
          <a:xfrm>
            <a:off x="3108099" y="2002116"/>
            <a:ext cx="1236236"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．ウィンドウ見出し</a:t>
            </a:r>
          </a:p>
        </p:txBody>
      </p:sp>
      <p:sp>
        <p:nvSpPr>
          <p:cNvPr id="45" name="テキスト ボックス 44">
            <a:extLst>
              <a:ext uri="{FF2B5EF4-FFF2-40B4-BE49-F238E27FC236}">
                <a16:creationId xmlns:a16="http://schemas.microsoft.com/office/drawing/2014/main" id="{BAEFCF5F-4006-47DC-88A4-8821B3ED50FC}"/>
              </a:ext>
            </a:extLst>
          </p:cNvPr>
          <p:cNvSpPr txBox="1"/>
          <p:nvPr/>
        </p:nvSpPr>
        <p:spPr>
          <a:xfrm>
            <a:off x="3108099" y="2385536"/>
            <a:ext cx="1031051" cy="215444"/>
          </a:xfrm>
          <a:prstGeom prst="rect">
            <a:avLst/>
          </a:prstGeom>
          <a:noFill/>
        </p:spPr>
        <p:txBody>
          <a:bodyPr wrap="none" rtlCol="0">
            <a:spAutoFit/>
          </a:bodyPr>
          <a:lstStyle/>
          <a:p>
            <a:r>
              <a:rPr kumimoji="1" lang="en-US" altLang="ja-JP" sz="800" dirty="0">
                <a:latin typeface="+mn-ea"/>
              </a:rPr>
              <a:t>02</a:t>
            </a:r>
            <a:r>
              <a:rPr kumimoji="1" lang="ja-JP" altLang="en-US" sz="800" dirty="0">
                <a:latin typeface="+mn-ea"/>
              </a:rPr>
              <a:t>．商品アイコン</a:t>
            </a:r>
          </a:p>
        </p:txBody>
      </p:sp>
      <p:sp>
        <p:nvSpPr>
          <p:cNvPr id="47" name="テキスト ボックス 46">
            <a:extLst>
              <a:ext uri="{FF2B5EF4-FFF2-40B4-BE49-F238E27FC236}">
                <a16:creationId xmlns:a16="http://schemas.microsoft.com/office/drawing/2014/main" id="{91848026-77B5-440A-802D-023A1A900D4E}"/>
              </a:ext>
            </a:extLst>
          </p:cNvPr>
          <p:cNvSpPr txBox="1"/>
          <p:nvPr/>
        </p:nvSpPr>
        <p:spPr>
          <a:xfrm>
            <a:off x="3108099" y="3031614"/>
            <a:ext cx="620683"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．本文</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139150" y="906263"/>
            <a:ext cx="723275" cy="253916"/>
          </a:xfrm>
          <a:prstGeom prst="rect">
            <a:avLst/>
          </a:prstGeom>
          <a:noFill/>
        </p:spPr>
        <p:txBody>
          <a:bodyPr wrap="none" rtlCol="0">
            <a:spAutoFit/>
          </a:bodyPr>
          <a:lstStyle/>
          <a:p>
            <a:r>
              <a:rPr kumimoji="1" lang="ja-JP" altLang="en-US" sz="1050" b="1" dirty="0"/>
              <a:t>・共通化</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324361" y="1183262"/>
            <a:ext cx="3903633" cy="400110"/>
          </a:xfrm>
          <a:prstGeom prst="rect">
            <a:avLst/>
          </a:prstGeom>
          <a:noFill/>
        </p:spPr>
        <p:txBody>
          <a:bodyPr wrap="none" rtlCol="0">
            <a:spAutoFit/>
          </a:bodyPr>
          <a:lstStyle/>
          <a:p>
            <a:r>
              <a:rPr kumimoji="1" lang="ja-JP" altLang="en-US" sz="1000" dirty="0"/>
              <a:t>画面名はクリスタル購入結果とあるが、クリスタル以外の商品を</a:t>
            </a:r>
            <a:endParaRPr kumimoji="1" lang="en-US" altLang="ja-JP" sz="1000" dirty="0"/>
          </a:p>
          <a:p>
            <a:r>
              <a:rPr kumimoji="1" lang="ja-JP" altLang="en-US" sz="1000" dirty="0"/>
              <a:t>購入した場合も、本ウィンドウを表示する。</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706167"/>
            <a:ext cx="1547218" cy="253916"/>
          </a:xfrm>
          <a:prstGeom prst="rect">
            <a:avLst/>
          </a:prstGeom>
          <a:noFill/>
        </p:spPr>
        <p:txBody>
          <a:bodyPr wrap="none" rtlCol="0">
            <a:spAutoFit/>
          </a:bodyPr>
          <a:lstStyle/>
          <a:p>
            <a:r>
              <a:rPr kumimoji="1" lang="en-US" altLang="ja-JP" sz="1050" b="1" dirty="0"/>
              <a:t>01</a:t>
            </a:r>
            <a:r>
              <a:rPr kumimoji="1" lang="ja-JP" altLang="en-US" sz="1050" b="1" dirty="0"/>
              <a:t>．ウィンドウ見出し</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983166"/>
            <a:ext cx="2236510" cy="246221"/>
          </a:xfrm>
          <a:prstGeom prst="rect">
            <a:avLst/>
          </a:prstGeom>
          <a:noFill/>
        </p:spPr>
        <p:txBody>
          <a:bodyPr wrap="none" rtlCol="0">
            <a:spAutoFit/>
          </a:bodyPr>
          <a:lstStyle/>
          <a:p>
            <a:r>
              <a:rPr kumimoji="1" lang="ja-JP" altLang="en-US" sz="1000" dirty="0"/>
              <a:t>本ウィンドウの見出しのテキスト。</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281046"/>
            <a:ext cx="1277914" cy="253916"/>
          </a:xfrm>
          <a:prstGeom prst="rect">
            <a:avLst/>
          </a:prstGeom>
          <a:noFill/>
        </p:spPr>
        <p:txBody>
          <a:bodyPr wrap="none" rtlCol="0">
            <a:spAutoFit/>
          </a:bodyPr>
          <a:lstStyle/>
          <a:p>
            <a:r>
              <a:rPr kumimoji="1" lang="en-US" altLang="ja-JP" sz="1050" b="1" dirty="0"/>
              <a:t>02</a:t>
            </a:r>
            <a:r>
              <a:rPr kumimoji="1" lang="ja-JP" altLang="en-US" sz="1050" b="1" dirty="0"/>
              <a:t>．商品アイコン</a:t>
            </a:r>
          </a:p>
        </p:txBody>
      </p:sp>
      <p:sp>
        <p:nvSpPr>
          <p:cNvPr id="54" name="テキスト ボックス 53">
            <a:extLst>
              <a:ext uri="{FF2B5EF4-FFF2-40B4-BE49-F238E27FC236}">
                <a16:creationId xmlns:a16="http://schemas.microsoft.com/office/drawing/2014/main" id="{34BF1871-7EE4-4D7E-8744-7AB49CC63292}"/>
              </a:ext>
            </a:extLst>
          </p:cNvPr>
          <p:cNvSpPr txBox="1"/>
          <p:nvPr/>
        </p:nvSpPr>
        <p:spPr>
          <a:xfrm>
            <a:off x="4580842" y="2558045"/>
            <a:ext cx="4160113" cy="246221"/>
          </a:xfrm>
          <a:prstGeom prst="rect">
            <a:avLst/>
          </a:prstGeom>
          <a:noFill/>
        </p:spPr>
        <p:txBody>
          <a:bodyPr wrap="none" rtlCol="0">
            <a:spAutoFit/>
          </a:bodyPr>
          <a:lstStyle/>
          <a:p>
            <a:r>
              <a:rPr kumimoji="1" lang="ja-JP" altLang="en-US" sz="1000" dirty="0"/>
              <a:t>商品のアイコン。すべての商品にはなんらかのアイコンを用意する。</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2864802"/>
            <a:ext cx="739305" cy="253916"/>
          </a:xfrm>
          <a:prstGeom prst="rect">
            <a:avLst/>
          </a:prstGeom>
          <a:noFill/>
        </p:spPr>
        <p:txBody>
          <a:bodyPr wrap="none" rtlCol="0">
            <a:spAutoFit/>
          </a:bodyPr>
          <a:lstStyle/>
          <a:p>
            <a:r>
              <a:rPr kumimoji="1" lang="en-US" altLang="ja-JP" sz="1050" b="1" dirty="0"/>
              <a:t>03</a:t>
            </a:r>
            <a:r>
              <a:rPr kumimoji="1" lang="ja-JP" altLang="en-US" sz="1050" b="1" dirty="0"/>
              <a:t>．本文</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3141801"/>
            <a:ext cx="3262432" cy="1015663"/>
          </a:xfrm>
          <a:prstGeom prst="rect">
            <a:avLst/>
          </a:prstGeom>
          <a:noFill/>
        </p:spPr>
        <p:txBody>
          <a:bodyPr wrap="none" rtlCol="0">
            <a:spAutoFit/>
          </a:bodyPr>
          <a:lstStyle/>
          <a:p>
            <a:r>
              <a:rPr kumimoji="1" lang="ja-JP" altLang="en-US" sz="1000" dirty="0"/>
              <a:t>アイテムの種別により本文の内容が変わってくる。</a:t>
            </a:r>
            <a:endParaRPr kumimoji="1" lang="en-US" altLang="ja-JP" sz="1000" dirty="0"/>
          </a:p>
          <a:p>
            <a:r>
              <a:rPr kumimoji="1" lang="ja-JP" altLang="en-US" sz="1000" dirty="0"/>
              <a:t>クリスタルや消費アイテム単品の場合は左図のような</a:t>
            </a:r>
            <a:endParaRPr kumimoji="1" lang="en-US" altLang="ja-JP" sz="1000" dirty="0"/>
          </a:p>
          <a:p>
            <a:r>
              <a:rPr kumimoji="1" lang="ja-JP" altLang="en-US" sz="1000" dirty="0"/>
              <a:t>ポイント変化となり、</a:t>
            </a:r>
            <a:endParaRPr kumimoji="1" lang="en-US" altLang="ja-JP" sz="1000" dirty="0"/>
          </a:p>
          <a:p>
            <a:r>
              <a:rPr kumimoji="1" lang="ja-JP" altLang="en-US" sz="1000" dirty="0"/>
              <a:t>セット商品だと</a:t>
            </a:r>
            <a:endParaRPr kumimoji="1" lang="en-US" altLang="ja-JP" sz="1000" dirty="0"/>
          </a:p>
          <a:p>
            <a:r>
              <a:rPr kumimoji="1" lang="ja-JP" altLang="en-US" sz="1000" dirty="0"/>
              <a:t>・［アイテム名］</a:t>
            </a:r>
            <a:r>
              <a:rPr kumimoji="1" lang="en-US" altLang="ja-JP" sz="1000" dirty="0"/>
              <a:t>×</a:t>
            </a:r>
            <a:r>
              <a:rPr kumimoji="1" lang="ja-JP" altLang="en-US" sz="1000" dirty="0"/>
              <a:t>［入手数］</a:t>
            </a:r>
            <a:endParaRPr kumimoji="1" lang="en-US" altLang="ja-JP" sz="1000" dirty="0"/>
          </a:p>
          <a:p>
            <a:r>
              <a:rPr kumimoji="1" lang="ja-JP" altLang="en-US" sz="1000" dirty="0"/>
              <a:t>とポイントの合わせた表示になる。</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4180547"/>
            <a:ext cx="1071127" cy="253916"/>
          </a:xfrm>
          <a:prstGeom prst="rect">
            <a:avLst/>
          </a:prstGeom>
          <a:noFill/>
        </p:spPr>
        <p:txBody>
          <a:bodyPr wrap="none" rtlCol="0">
            <a:spAutoFit/>
          </a:bodyPr>
          <a:lstStyle/>
          <a:p>
            <a:r>
              <a:rPr kumimoji="1" lang="en-US" altLang="ja-JP" sz="1050" b="1" dirty="0"/>
              <a:t>04</a:t>
            </a:r>
            <a:r>
              <a:rPr kumimoji="1" lang="ja-JP" altLang="en-US" sz="1050" b="1" dirty="0"/>
              <a:t>．</a:t>
            </a:r>
            <a:r>
              <a:rPr kumimoji="1" lang="en-US" altLang="ja-JP" sz="1050" b="1" dirty="0"/>
              <a:t>OK</a:t>
            </a:r>
            <a:r>
              <a:rPr kumimoji="1" lang="ja-JP" altLang="en-US" sz="1050" b="1" dirty="0"/>
              <a:t>ボタン</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4457546"/>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cxnSp>
        <p:nvCxnSpPr>
          <p:cNvPr id="44" name="直線コネクタ 43">
            <a:extLst>
              <a:ext uri="{FF2B5EF4-FFF2-40B4-BE49-F238E27FC236}">
                <a16:creationId xmlns:a16="http://schemas.microsoft.com/office/drawing/2014/main" id="{855562A1-CA27-413A-A637-1C3A9944EC97}"/>
              </a:ext>
            </a:extLst>
          </p:cNvPr>
          <p:cNvCxnSpPr>
            <a:cxnSpLocks/>
            <a:stCxn id="46" idx="1"/>
          </p:cNvCxnSpPr>
          <p:nvPr/>
        </p:nvCxnSpPr>
        <p:spPr>
          <a:xfrm flipH="1" flipV="1">
            <a:off x="2214695" y="3794469"/>
            <a:ext cx="893404" cy="2754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6" name="テキスト ボックス 45">
            <a:extLst>
              <a:ext uri="{FF2B5EF4-FFF2-40B4-BE49-F238E27FC236}">
                <a16:creationId xmlns:a16="http://schemas.microsoft.com/office/drawing/2014/main" id="{2000D0CF-028B-4146-97F8-941829035B07}"/>
              </a:ext>
            </a:extLst>
          </p:cNvPr>
          <p:cNvSpPr txBox="1"/>
          <p:nvPr/>
        </p:nvSpPr>
        <p:spPr>
          <a:xfrm>
            <a:off x="3108099" y="3714293"/>
            <a:ext cx="869149" cy="215444"/>
          </a:xfrm>
          <a:prstGeom prst="rect">
            <a:avLst/>
          </a:prstGeom>
          <a:noFill/>
        </p:spPr>
        <p:txBody>
          <a:bodyPr wrap="none" rtlCol="0">
            <a:spAutoFit/>
          </a:bodyPr>
          <a:lstStyle/>
          <a:p>
            <a:r>
              <a:rPr kumimoji="1" lang="en-US" altLang="ja-JP" sz="800" dirty="0">
                <a:latin typeface="+mn-ea"/>
              </a:rPr>
              <a:t>04</a:t>
            </a:r>
            <a:r>
              <a:rPr kumimoji="1" lang="ja-JP" altLang="en-US" sz="800" dirty="0">
                <a:latin typeface="+mn-ea"/>
              </a:rPr>
              <a:t>．</a:t>
            </a:r>
            <a:r>
              <a:rPr kumimoji="1" lang="en-US" altLang="ja-JP" sz="800" dirty="0">
                <a:latin typeface="+mn-ea"/>
              </a:rPr>
              <a:t>OK</a:t>
            </a:r>
            <a:r>
              <a:rPr kumimoji="1" lang="ja-JP" altLang="en-US" sz="800" dirty="0">
                <a:latin typeface="+mn-ea"/>
              </a:rPr>
              <a:t>ボタン</a:t>
            </a:r>
          </a:p>
        </p:txBody>
      </p:sp>
    </p:spTree>
    <p:extLst>
      <p:ext uri="{BB962C8B-B14F-4D97-AF65-F5344CB8AC3E}">
        <p14:creationId xmlns:p14="http://schemas.microsoft.com/office/powerpoint/2010/main" val="20375497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図 27" descr="スクリーンショット, コンピュータ が含まれている画像&#10;&#10;自動的に生成された説明">
            <a:extLst>
              <a:ext uri="{FF2B5EF4-FFF2-40B4-BE49-F238E27FC236}">
                <a16:creationId xmlns:a16="http://schemas.microsoft.com/office/drawing/2014/main" id="{318E65CF-ACED-4BBE-9D4E-D7543E951F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17" y="1111168"/>
            <a:ext cx="2141081" cy="380812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1527982" cy="276999"/>
          </a:xfrm>
          <a:prstGeom prst="rect">
            <a:avLst/>
          </a:prstGeom>
          <a:noFill/>
        </p:spPr>
        <p:txBody>
          <a:bodyPr wrap="none" rtlCol="0">
            <a:spAutoFit/>
          </a:bodyPr>
          <a:lstStyle/>
          <a:p>
            <a:r>
              <a:rPr kumimoji="1" lang="ja-JP" altLang="en-US" sz="1200" b="1" dirty="0"/>
              <a:t>○</a:t>
            </a:r>
            <a:r>
              <a:rPr kumimoji="1" lang="en-US" altLang="ja-JP" sz="1200" b="1" dirty="0"/>
              <a:t>sh200</a:t>
            </a:r>
            <a:r>
              <a:rPr kumimoji="1" lang="ja-JP" altLang="en-US" sz="1200" b="1" dirty="0"/>
              <a:t>．商品一覧</a:t>
            </a:r>
          </a:p>
        </p:txBody>
      </p: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315361" y="2183278"/>
            <a:ext cx="792738" cy="103357"/>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B4BD3129-1DD8-4FCC-919D-4BF51F1F477A}"/>
              </a:ext>
            </a:extLst>
          </p:cNvPr>
          <p:cNvSpPr txBox="1"/>
          <p:nvPr/>
        </p:nvSpPr>
        <p:spPr>
          <a:xfrm>
            <a:off x="3108099" y="2075556"/>
            <a:ext cx="825867"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．価格表示</a:t>
            </a:r>
            <a:endParaRPr kumimoji="1" lang="en-US" altLang="ja-JP" sz="800" dirty="0">
              <a:latin typeface="+mn-ea"/>
            </a:endParaRP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139150" y="906263"/>
            <a:ext cx="857927" cy="253916"/>
          </a:xfrm>
          <a:prstGeom prst="rect">
            <a:avLst/>
          </a:prstGeom>
          <a:noFill/>
        </p:spPr>
        <p:txBody>
          <a:bodyPr wrap="none" rtlCol="0">
            <a:spAutoFit/>
          </a:bodyPr>
          <a:lstStyle/>
          <a:p>
            <a:r>
              <a:rPr kumimoji="1" lang="ja-JP" altLang="en-US" sz="1050" b="1" dirty="0"/>
              <a:t>・類似画面</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324361" y="1183262"/>
            <a:ext cx="2818400" cy="400110"/>
          </a:xfrm>
          <a:prstGeom prst="rect">
            <a:avLst/>
          </a:prstGeom>
          <a:noFill/>
        </p:spPr>
        <p:txBody>
          <a:bodyPr wrap="none" rtlCol="0">
            <a:spAutoFit/>
          </a:bodyPr>
          <a:lstStyle/>
          <a:p>
            <a:r>
              <a:rPr kumimoji="1" lang="en-US" altLang="ja-JP" sz="1000" dirty="0"/>
              <a:t>sh110.</a:t>
            </a:r>
            <a:r>
              <a:rPr kumimoji="1" lang="ja-JP" altLang="en-US" sz="1000" dirty="0"/>
              <a:t>クリスタル商品一覧とほぼ同じ画面。</a:t>
            </a:r>
            <a:endParaRPr kumimoji="1" lang="en-US" altLang="ja-JP" sz="1000" dirty="0"/>
          </a:p>
          <a:p>
            <a:r>
              <a:rPr kumimoji="1" lang="ja-JP" altLang="en-US" sz="1000" dirty="0"/>
              <a:t>異なる点を挙げておく。</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706167"/>
            <a:ext cx="1008609" cy="253916"/>
          </a:xfrm>
          <a:prstGeom prst="rect">
            <a:avLst/>
          </a:prstGeom>
          <a:noFill/>
        </p:spPr>
        <p:txBody>
          <a:bodyPr wrap="none" rtlCol="0">
            <a:spAutoFit/>
          </a:bodyPr>
          <a:lstStyle/>
          <a:p>
            <a:r>
              <a:rPr kumimoji="1" lang="en-US" altLang="ja-JP" sz="1050" b="1" dirty="0"/>
              <a:t>01</a:t>
            </a:r>
            <a:r>
              <a:rPr kumimoji="1" lang="ja-JP" altLang="en-US" sz="1050" b="1" dirty="0"/>
              <a:t>．価格表示</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983166"/>
            <a:ext cx="3262432" cy="400110"/>
          </a:xfrm>
          <a:prstGeom prst="rect">
            <a:avLst/>
          </a:prstGeom>
          <a:noFill/>
        </p:spPr>
        <p:txBody>
          <a:bodyPr wrap="none" rtlCol="0">
            <a:spAutoFit/>
          </a:bodyPr>
          <a:lstStyle/>
          <a:p>
            <a:r>
              <a:rPr kumimoji="1" lang="ja-JP" altLang="en-US" sz="1000" dirty="0"/>
              <a:t>アイテムは法定通貨直で販売することはない。</a:t>
            </a:r>
            <a:endParaRPr kumimoji="1" lang="en-US" altLang="ja-JP" sz="1000" dirty="0"/>
          </a:p>
          <a:p>
            <a:r>
              <a:rPr kumimoji="1" lang="ja-JP" altLang="en-US" sz="1000" dirty="0"/>
              <a:t>ここに表示されるのはゴールドかクリスタルになる。</a:t>
            </a:r>
            <a:endParaRPr kumimoji="1" lang="en-US" altLang="ja-JP" sz="1000" dirty="0"/>
          </a:p>
        </p:txBody>
      </p:sp>
      <p:sp>
        <p:nvSpPr>
          <p:cNvPr id="27" name="テキスト ボックス 26">
            <a:extLst>
              <a:ext uri="{FF2B5EF4-FFF2-40B4-BE49-F238E27FC236}">
                <a16:creationId xmlns:a16="http://schemas.microsoft.com/office/drawing/2014/main" id="{AA18B968-64CF-4032-BA51-E0C5FD3A1B49}"/>
              </a:ext>
            </a:extLst>
          </p:cNvPr>
          <p:cNvSpPr txBox="1"/>
          <p:nvPr/>
        </p:nvSpPr>
        <p:spPr>
          <a:xfrm>
            <a:off x="4324361" y="2583015"/>
            <a:ext cx="3390672" cy="246221"/>
          </a:xfrm>
          <a:prstGeom prst="rect">
            <a:avLst/>
          </a:prstGeom>
          <a:noFill/>
        </p:spPr>
        <p:txBody>
          <a:bodyPr wrap="none" rtlCol="0">
            <a:spAutoFit/>
          </a:bodyPr>
          <a:lstStyle/>
          <a:p>
            <a:r>
              <a:rPr kumimoji="1" lang="en-US" altLang="ja-JP" sz="1000" dirty="0"/>
              <a:t>※</a:t>
            </a:r>
            <a:r>
              <a:rPr kumimoji="1" lang="ja-JP" altLang="en-US" sz="1000" dirty="0"/>
              <a:t>クリスタルではないので、有償、無償の表示もない。</a:t>
            </a:r>
            <a:endParaRPr kumimoji="1" lang="en-US" altLang="ja-JP" sz="1000" dirty="0"/>
          </a:p>
        </p:txBody>
      </p:sp>
    </p:spTree>
    <p:extLst>
      <p:ext uri="{BB962C8B-B14F-4D97-AF65-F5344CB8AC3E}">
        <p14:creationId xmlns:p14="http://schemas.microsoft.com/office/powerpoint/2010/main" val="2624225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図 33" descr="文字と写真のスクリーンショット&#10;&#10;自動的に生成された説明">
            <a:extLst>
              <a:ext uri="{FF2B5EF4-FFF2-40B4-BE49-F238E27FC236}">
                <a16:creationId xmlns:a16="http://schemas.microsoft.com/office/drawing/2014/main" id="{50604952-1B17-4C52-8208-7C563F42B7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655" y="1136463"/>
            <a:ext cx="2142250" cy="3802296"/>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13</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1835759" cy="276999"/>
          </a:xfrm>
          <a:prstGeom prst="rect">
            <a:avLst/>
          </a:prstGeom>
          <a:noFill/>
        </p:spPr>
        <p:txBody>
          <a:bodyPr wrap="none" rtlCol="0">
            <a:spAutoFit/>
          </a:bodyPr>
          <a:lstStyle/>
          <a:p>
            <a:r>
              <a:rPr kumimoji="1" lang="ja-JP" altLang="en-US" sz="1200" b="1" dirty="0"/>
              <a:t>○</a:t>
            </a:r>
            <a:r>
              <a:rPr kumimoji="1" lang="en-US" altLang="ja-JP" sz="1200" b="1" dirty="0"/>
              <a:t>sh210</a:t>
            </a:r>
            <a:r>
              <a:rPr kumimoji="1" lang="ja-JP" altLang="en-US" sz="1200" b="1" dirty="0"/>
              <a:t>．商品購入確認</a:t>
            </a:r>
          </a:p>
        </p:txBody>
      </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2298583" y="1507745"/>
            <a:ext cx="809516" cy="248150"/>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F02B0BCE-F976-485B-9D2C-A97190DAABEF}"/>
              </a:ext>
            </a:extLst>
          </p:cNvPr>
          <p:cNvCxnSpPr>
            <a:cxnSpLocks/>
            <a:stCxn id="39" idx="1"/>
          </p:cNvCxnSpPr>
          <p:nvPr/>
        </p:nvCxnSpPr>
        <p:spPr>
          <a:xfrm flipH="1">
            <a:off x="1411993" y="1744651"/>
            <a:ext cx="1696106" cy="45915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427605" y="2074627"/>
            <a:ext cx="680494" cy="211124"/>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E05ED3ED-959A-4E69-B6B6-AD7B4784656D}"/>
              </a:ext>
            </a:extLst>
          </p:cNvPr>
          <p:cNvCxnSpPr>
            <a:cxnSpLocks/>
            <a:stCxn id="47" idx="1"/>
          </p:cNvCxnSpPr>
          <p:nvPr/>
        </p:nvCxnSpPr>
        <p:spPr>
          <a:xfrm flipH="1">
            <a:off x="2600685" y="3321278"/>
            <a:ext cx="507414" cy="13868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475B2165-277A-4D58-8C01-DD0EC82536CB}"/>
              </a:ext>
            </a:extLst>
          </p:cNvPr>
          <p:cNvCxnSpPr>
            <a:cxnSpLocks/>
            <a:stCxn id="45" idx="1"/>
          </p:cNvCxnSpPr>
          <p:nvPr/>
        </p:nvCxnSpPr>
        <p:spPr>
          <a:xfrm flipH="1">
            <a:off x="2223083" y="2440712"/>
            <a:ext cx="885016" cy="191161"/>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0734F81F-5458-4DBA-BE7D-A1B37839869C}"/>
              </a:ext>
            </a:extLst>
          </p:cNvPr>
          <p:cNvSpPr txBox="1"/>
          <p:nvPr/>
        </p:nvSpPr>
        <p:spPr>
          <a:xfrm>
            <a:off x="3108099" y="1400023"/>
            <a:ext cx="1236236"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．ウィンドウ見出し</a:t>
            </a:r>
          </a:p>
        </p:txBody>
      </p:sp>
      <p:sp>
        <p:nvSpPr>
          <p:cNvPr id="39" name="テキスト ボックス 38">
            <a:extLst>
              <a:ext uri="{FF2B5EF4-FFF2-40B4-BE49-F238E27FC236}">
                <a16:creationId xmlns:a16="http://schemas.microsoft.com/office/drawing/2014/main" id="{74904D57-9EB0-44C8-954C-D7A98F2B765C}"/>
              </a:ext>
            </a:extLst>
          </p:cNvPr>
          <p:cNvSpPr txBox="1"/>
          <p:nvPr/>
        </p:nvSpPr>
        <p:spPr>
          <a:xfrm>
            <a:off x="3108099" y="1636929"/>
            <a:ext cx="1031051" cy="215444"/>
          </a:xfrm>
          <a:prstGeom prst="rect">
            <a:avLst/>
          </a:prstGeom>
          <a:noFill/>
        </p:spPr>
        <p:txBody>
          <a:bodyPr wrap="none" rtlCol="0">
            <a:spAutoFit/>
          </a:bodyPr>
          <a:lstStyle/>
          <a:p>
            <a:r>
              <a:rPr kumimoji="1" lang="en-US" altLang="ja-JP" sz="800" dirty="0">
                <a:latin typeface="+mn-ea"/>
              </a:rPr>
              <a:t>02</a:t>
            </a:r>
            <a:r>
              <a:rPr kumimoji="1" lang="ja-JP" altLang="en-US" sz="800" dirty="0">
                <a:latin typeface="+mn-ea"/>
              </a:rPr>
              <a:t>．商品アイコン</a:t>
            </a:r>
          </a:p>
        </p:txBody>
      </p:sp>
      <p:sp>
        <p:nvSpPr>
          <p:cNvPr id="43" name="テキスト ボックス 42">
            <a:extLst>
              <a:ext uri="{FF2B5EF4-FFF2-40B4-BE49-F238E27FC236}">
                <a16:creationId xmlns:a16="http://schemas.microsoft.com/office/drawing/2014/main" id="{B4BD3129-1DD8-4FCC-919D-4BF51F1F477A}"/>
              </a:ext>
            </a:extLst>
          </p:cNvPr>
          <p:cNvSpPr txBox="1"/>
          <p:nvPr/>
        </p:nvSpPr>
        <p:spPr>
          <a:xfrm>
            <a:off x="3108099" y="1966905"/>
            <a:ext cx="620683"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．本文</a:t>
            </a:r>
          </a:p>
        </p:txBody>
      </p:sp>
      <p:sp>
        <p:nvSpPr>
          <p:cNvPr id="45" name="テキスト ボックス 44">
            <a:extLst>
              <a:ext uri="{FF2B5EF4-FFF2-40B4-BE49-F238E27FC236}">
                <a16:creationId xmlns:a16="http://schemas.microsoft.com/office/drawing/2014/main" id="{BAEFCF5F-4006-47DC-88A4-8821B3ED50FC}"/>
              </a:ext>
            </a:extLst>
          </p:cNvPr>
          <p:cNvSpPr txBox="1"/>
          <p:nvPr/>
        </p:nvSpPr>
        <p:spPr>
          <a:xfrm>
            <a:off x="3108099" y="2332990"/>
            <a:ext cx="1031051" cy="215444"/>
          </a:xfrm>
          <a:prstGeom prst="rect">
            <a:avLst/>
          </a:prstGeom>
          <a:noFill/>
        </p:spPr>
        <p:txBody>
          <a:bodyPr wrap="square" rtlCol="0">
            <a:spAutoFit/>
          </a:bodyPr>
          <a:lstStyle/>
          <a:p>
            <a:r>
              <a:rPr kumimoji="1" lang="en-US" altLang="ja-JP" sz="800" dirty="0">
                <a:latin typeface="+mn-ea"/>
              </a:rPr>
              <a:t>04</a:t>
            </a:r>
            <a:r>
              <a:rPr kumimoji="1" lang="ja-JP" altLang="en-US" sz="800" dirty="0">
                <a:latin typeface="+mn-ea"/>
              </a:rPr>
              <a:t>．価格表示</a:t>
            </a:r>
          </a:p>
        </p:txBody>
      </p:sp>
      <p:sp>
        <p:nvSpPr>
          <p:cNvPr id="47" name="テキスト ボックス 46">
            <a:extLst>
              <a:ext uri="{FF2B5EF4-FFF2-40B4-BE49-F238E27FC236}">
                <a16:creationId xmlns:a16="http://schemas.microsoft.com/office/drawing/2014/main" id="{91848026-77B5-440A-802D-023A1A900D4E}"/>
              </a:ext>
            </a:extLst>
          </p:cNvPr>
          <p:cNvSpPr txBox="1"/>
          <p:nvPr/>
        </p:nvSpPr>
        <p:spPr>
          <a:xfrm>
            <a:off x="3108099" y="3213556"/>
            <a:ext cx="1031051" cy="215444"/>
          </a:xfrm>
          <a:prstGeom prst="rect">
            <a:avLst/>
          </a:prstGeom>
          <a:noFill/>
        </p:spPr>
        <p:txBody>
          <a:bodyPr wrap="square" rtlCol="0">
            <a:spAutoFit/>
          </a:bodyPr>
          <a:lstStyle/>
          <a:p>
            <a:r>
              <a:rPr kumimoji="1" lang="en-US" altLang="ja-JP" sz="800" dirty="0">
                <a:latin typeface="+mn-ea"/>
              </a:rPr>
              <a:t>06</a:t>
            </a:r>
            <a:r>
              <a:rPr kumimoji="1" lang="ja-JP" altLang="en-US" sz="800" dirty="0">
                <a:latin typeface="+mn-ea"/>
              </a:rPr>
              <a:t>．変化ポイント</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1547218" cy="253916"/>
          </a:xfrm>
          <a:prstGeom prst="rect">
            <a:avLst/>
          </a:prstGeom>
          <a:noFill/>
        </p:spPr>
        <p:txBody>
          <a:bodyPr wrap="none" rtlCol="0">
            <a:spAutoFit/>
          </a:bodyPr>
          <a:lstStyle/>
          <a:p>
            <a:r>
              <a:rPr kumimoji="1" lang="en-US" altLang="ja-JP" sz="1050" b="1" dirty="0"/>
              <a:t>01</a:t>
            </a:r>
            <a:r>
              <a:rPr kumimoji="1" lang="ja-JP" altLang="en-US" sz="1050" b="1" dirty="0"/>
              <a:t>．ウィンドウ見出し</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2108269" cy="246221"/>
          </a:xfrm>
          <a:prstGeom prst="rect">
            <a:avLst/>
          </a:prstGeom>
          <a:noFill/>
        </p:spPr>
        <p:txBody>
          <a:bodyPr wrap="none" rtlCol="0">
            <a:spAutoFit/>
          </a:bodyPr>
          <a:lstStyle/>
          <a:p>
            <a:r>
              <a:rPr kumimoji="1" lang="ja-JP" altLang="en-US" sz="1000" dirty="0"/>
              <a:t>ウィンドウの見出しのテキスト。</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478896"/>
            <a:ext cx="1277914" cy="253916"/>
          </a:xfrm>
          <a:prstGeom prst="rect">
            <a:avLst/>
          </a:prstGeom>
          <a:noFill/>
        </p:spPr>
        <p:txBody>
          <a:bodyPr wrap="none" rtlCol="0">
            <a:spAutoFit/>
          </a:bodyPr>
          <a:lstStyle/>
          <a:p>
            <a:r>
              <a:rPr kumimoji="1" lang="en-US" altLang="ja-JP" sz="1050" b="1" dirty="0"/>
              <a:t>02</a:t>
            </a:r>
            <a:r>
              <a:rPr kumimoji="1" lang="ja-JP" altLang="en-US" sz="1050" b="1" dirty="0"/>
              <a:t>．商品アイコン</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755895"/>
            <a:ext cx="1723549" cy="246221"/>
          </a:xfrm>
          <a:prstGeom prst="rect">
            <a:avLst/>
          </a:prstGeom>
          <a:noFill/>
        </p:spPr>
        <p:txBody>
          <a:bodyPr wrap="none" rtlCol="0">
            <a:spAutoFit/>
          </a:bodyPr>
          <a:lstStyle/>
          <a:p>
            <a:r>
              <a:rPr kumimoji="1" lang="ja-JP" altLang="en-US" sz="1000" dirty="0"/>
              <a:t>購入する商品のアイコン。</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028859"/>
            <a:ext cx="739305" cy="253916"/>
          </a:xfrm>
          <a:prstGeom prst="rect">
            <a:avLst/>
          </a:prstGeom>
          <a:noFill/>
        </p:spPr>
        <p:txBody>
          <a:bodyPr wrap="none" rtlCol="0">
            <a:spAutoFit/>
          </a:bodyPr>
          <a:lstStyle/>
          <a:p>
            <a:r>
              <a:rPr kumimoji="1" lang="en-US" altLang="ja-JP" sz="1050" b="1" dirty="0"/>
              <a:t>03</a:t>
            </a:r>
            <a:r>
              <a:rPr kumimoji="1" lang="ja-JP" altLang="en-US" sz="1050" b="1" dirty="0"/>
              <a:t>．本文</a:t>
            </a:r>
          </a:p>
        </p:txBody>
      </p:sp>
      <p:sp>
        <p:nvSpPr>
          <p:cNvPr id="54" name="テキスト ボックス 53">
            <a:extLst>
              <a:ext uri="{FF2B5EF4-FFF2-40B4-BE49-F238E27FC236}">
                <a16:creationId xmlns:a16="http://schemas.microsoft.com/office/drawing/2014/main" id="{34BF1871-7EE4-4D7E-8744-7AB49CC63292}"/>
              </a:ext>
            </a:extLst>
          </p:cNvPr>
          <p:cNvSpPr txBox="1"/>
          <p:nvPr/>
        </p:nvSpPr>
        <p:spPr>
          <a:xfrm>
            <a:off x="4580842" y="2305858"/>
            <a:ext cx="2749471" cy="246221"/>
          </a:xfrm>
          <a:prstGeom prst="rect">
            <a:avLst/>
          </a:prstGeom>
          <a:noFill/>
        </p:spPr>
        <p:txBody>
          <a:bodyPr wrap="none" rtlCol="0">
            <a:spAutoFit/>
          </a:bodyPr>
          <a:lstStyle/>
          <a:p>
            <a:r>
              <a:rPr kumimoji="1" lang="ja-JP" altLang="en-US" sz="1000" dirty="0"/>
              <a:t>商品名と購入するかの確認の本文テキスト。</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2606674"/>
            <a:ext cx="1008609" cy="253916"/>
          </a:xfrm>
          <a:prstGeom prst="rect">
            <a:avLst/>
          </a:prstGeom>
          <a:noFill/>
        </p:spPr>
        <p:txBody>
          <a:bodyPr wrap="none" rtlCol="0">
            <a:spAutoFit/>
          </a:bodyPr>
          <a:lstStyle/>
          <a:p>
            <a:r>
              <a:rPr kumimoji="1" lang="en-US" altLang="ja-JP" sz="1050" b="1" dirty="0"/>
              <a:t>04</a:t>
            </a:r>
            <a:r>
              <a:rPr kumimoji="1" lang="ja-JP" altLang="en-US" sz="1050" b="1" dirty="0"/>
              <a:t>．価格表示</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2883673"/>
            <a:ext cx="3518912" cy="246221"/>
          </a:xfrm>
          <a:prstGeom prst="rect">
            <a:avLst/>
          </a:prstGeom>
          <a:noFill/>
        </p:spPr>
        <p:txBody>
          <a:bodyPr wrap="none" rtlCol="0">
            <a:spAutoFit/>
          </a:bodyPr>
          <a:lstStyle/>
          <a:p>
            <a:r>
              <a:rPr kumimoji="1" lang="ja-JP" altLang="en-US" sz="1000" dirty="0"/>
              <a:t>価格（必要なポイント数）の表示クリスタルかゴールド。</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3182538"/>
            <a:ext cx="1277914" cy="253916"/>
          </a:xfrm>
          <a:prstGeom prst="rect">
            <a:avLst/>
          </a:prstGeom>
          <a:noFill/>
        </p:spPr>
        <p:txBody>
          <a:bodyPr wrap="none" rtlCol="0">
            <a:spAutoFit/>
          </a:bodyPr>
          <a:lstStyle/>
          <a:p>
            <a:r>
              <a:rPr kumimoji="1" lang="en-US" altLang="ja-JP" sz="1050" b="1" dirty="0"/>
              <a:t>06</a:t>
            </a:r>
            <a:r>
              <a:rPr kumimoji="1" lang="ja-JP" altLang="en-US" sz="1050" b="1" dirty="0"/>
              <a:t>．変化ポイント</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3459537"/>
            <a:ext cx="3390672" cy="246221"/>
          </a:xfrm>
          <a:prstGeom prst="rect">
            <a:avLst/>
          </a:prstGeom>
          <a:noFill/>
        </p:spPr>
        <p:txBody>
          <a:bodyPr wrap="none" rtlCol="0">
            <a:spAutoFit/>
          </a:bodyPr>
          <a:lstStyle/>
          <a:p>
            <a:r>
              <a:rPr kumimoji="1" lang="ja-JP" altLang="en-US" sz="1000" dirty="0"/>
              <a:t>購入した後変化するポイント。クリスタルかゴールド。</a:t>
            </a:r>
            <a:endParaRPr kumimoji="1" lang="en-US" altLang="ja-JP" sz="1000" dirty="0"/>
          </a:p>
        </p:txBody>
      </p:sp>
      <p:sp>
        <p:nvSpPr>
          <p:cNvPr id="59" name="テキスト ボックス 58">
            <a:extLst>
              <a:ext uri="{FF2B5EF4-FFF2-40B4-BE49-F238E27FC236}">
                <a16:creationId xmlns:a16="http://schemas.microsoft.com/office/drawing/2014/main" id="{F6E3E3AD-41F6-4D55-A590-CC8E303A3015}"/>
              </a:ext>
            </a:extLst>
          </p:cNvPr>
          <p:cNvSpPr txBox="1"/>
          <p:nvPr/>
        </p:nvSpPr>
        <p:spPr>
          <a:xfrm>
            <a:off x="4389639" y="3758402"/>
            <a:ext cx="1143262" cy="253916"/>
          </a:xfrm>
          <a:prstGeom prst="rect">
            <a:avLst/>
          </a:prstGeom>
          <a:noFill/>
        </p:spPr>
        <p:txBody>
          <a:bodyPr wrap="none" rtlCol="0">
            <a:spAutoFit/>
          </a:bodyPr>
          <a:lstStyle/>
          <a:p>
            <a:r>
              <a:rPr kumimoji="1" lang="en-US" altLang="ja-JP" sz="1050" b="1" dirty="0"/>
              <a:t>07</a:t>
            </a:r>
            <a:r>
              <a:rPr kumimoji="1" lang="ja-JP" altLang="en-US" sz="1050" b="1" dirty="0"/>
              <a:t>．購入ボタン</a:t>
            </a:r>
          </a:p>
        </p:txBody>
      </p:sp>
      <p:sp>
        <p:nvSpPr>
          <p:cNvPr id="60" name="テキスト ボックス 59">
            <a:extLst>
              <a:ext uri="{FF2B5EF4-FFF2-40B4-BE49-F238E27FC236}">
                <a16:creationId xmlns:a16="http://schemas.microsoft.com/office/drawing/2014/main" id="{F70C32A8-6342-47F1-87FC-806371133FAB}"/>
              </a:ext>
            </a:extLst>
          </p:cNvPr>
          <p:cNvSpPr txBox="1"/>
          <p:nvPr/>
        </p:nvSpPr>
        <p:spPr>
          <a:xfrm>
            <a:off x="4574850" y="4035401"/>
            <a:ext cx="1595309" cy="246221"/>
          </a:xfrm>
          <a:prstGeom prst="rect">
            <a:avLst/>
          </a:prstGeom>
          <a:noFill/>
        </p:spPr>
        <p:txBody>
          <a:bodyPr wrap="none" rtlCol="0">
            <a:spAutoFit/>
          </a:bodyPr>
          <a:lstStyle/>
          <a:p>
            <a:r>
              <a:rPr kumimoji="1" lang="ja-JP" altLang="en-US" sz="1000" dirty="0"/>
              <a:t>購入を決定するボタン。</a:t>
            </a:r>
            <a:endParaRPr kumimoji="1" lang="en-US" altLang="ja-JP" sz="1000" dirty="0"/>
          </a:p>
        </p:txBody>
      </p:sp>
      <p:sp>
        <p:nvSpPr>
          <p:cNvPr id="44" name="テキスト ボックス 43">
            <a:extLst>
              <a:ext uri="{FF2B5EF4-FFF2-40B4-BE49-F238E27FC236}">
                <a16:creationId xmlns:a16="http://schemas.microsoft.com/office/drawing/2014/main" id="{6DE72DCE-F3A8-4420-B4C9-5CC89D2EB72D}"/>
              </a:ext>
            </a:extLst>
          </p:cNvPr>
          <p:cNvSpPr txBox="1"/>
          <p:nvPr/>
        </p:nvSpPr>
        <p:spPr>
          <a:xfrm>
            <a:off x="3108099" y="2810431"/>
            <a:ext cx="928459" cy="215444"/>
          </a:xfrm>
          <a:prstGeom prst="rect">
            <a:avLst/>
          </a:prstGeom>
          <a:noFill/>
        </p:spPr>
        <p:txBody>
          <a:bodyPr wrap="none" rtlCol="0">
            <a:spAutoFit/>
          </a:bodyPr>
          <a:lstStyle/>
          <a:p>
            <a:r>
              <a:rPr kumimoji="1" lang="en-US" altLang="ja-JP" sz="800" dirty="0">
                <a:latin typeface="+mn-ea"/>
              </a:rPr>
              <a:t>05</a:t>
            </a:r>
            <a:r>
              <a:rPr kumimoji="1" lang="ja-JP" altLang="en-US" sz="800" dirty="0">
                <a:latin typeface="+mn-ea"/>
              </a:rPr>
              <a:t>．サブ見出し</a:t>
            </a:r>
          </a:p>
        </p:txBody>
      </p:sp>
      <p:cxnSp>
        <p:nvCxnSpPr>
          <p:cNvPr id="46" name="直線コネクタ 45">
            <a:extLst>
              <a:ext uri="{FF2B5EF4-FFF2-40B4-BE49-F238E27FC236}">
                <a16:creationId xmlns:a16="http://schemas.microsoft.com/office/drawing/2014/main" id="{95949537-C9D6-4E3D-A8B7-BBF66442B627}"/>
              </a:ext>
            </a:extLst>
          </p:cNvPr>
          <p:cNvCxnSpPr>
            <a:cxnSpLocks/>
            <a:stCxn id="44" idx="1"/>
          </p:cNvCxnSpPr>
          <p:nvPr/>
        </p:nvCxnSpPr>
        <p:spPr>
          <a:xfrm flipH="1">
            <a:off x="2223083" y="2918153"/>
            <a:ext cx="885016" cy="173687"/>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1C7638C5-FD47-4322-B402-5F6DC073B819}"/>
              </a:ext>
            </a:extLst>
          </p:cNvPr>
          <p:cNvCxnSpPr>
            <a:cxnSpLocks/>
            <a:stCxn id="61" idx="1"/>
          </p:cNvCxnSpPr>
          <p:nvPr/>
        </p:nvCxnSpPr>
        <p:spPr>
          <a:xfrm flipH="1">
            <a:off x="2600685" y="3683320"/>
            <a:ext cx="507414" cy="43049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61" name="テキスト ボックス 60">
            <a:extLst>
              <a:ext uri="{FF2B5EF4-FFF2-40B4-BE49-F238E27FC236}">
                <a16:creationId xmlns:a16="http://schemas.microsoft.com/office/drawing/2014/main" id="{DDC5AA75-849C-4B63-80A1-D6D6B36E1CD9}"/>
              </a:ext>
            </a:extLst>
          </p:cNvPr>
          <p:cNvSpPr txBox="1"/>
          <p:nvPr/>
        </p:nvSpPr>
        <p:spPr>
          <a:xfrm>
            <a:off x="3108099" y="3575598"/>
            <a:ext cx="1031051" cy="215444"/>
          </a:xfrm>
          <a:prstGeom prst="rect">
            <a:avLst/>
          </a:prstGeom>
          <a:noFill/>
        </p:spPr>
        <p:txBody>
          <a:bodyPr wrap="square" rtlCol="0">
            <a:spAutoFit/>
          </a:bodyPr>
          <a:lstStyle/>
          <a:p>
            <a:r>
              <a:rPr kumimoji="1" lang="en-US" altLang="ja-JP" sz="800" dirty="0">
                <a:latin typeface="+mn-ea"/>
              </a:rPr>
              <a:t>07</a:t>
            </a:r>
            <a:r>
              <a:rPr kumimoji="1" lang="ja-JP" altLang="en-US" sz="800" dirty="0">
                <a:latin typeface="+mn-ea"/>
              </a:rPr>
              <a:t>．購入ボタン</a:t>
            </a:r>
          </a:p>
        </p:txBody>
      </p:sp>
      <p:cxnSp>
        <p:nvCxnSpPr>
          <p:cNvPr id="62" name="直線コネクタ 61">
            <a:extLst>
              <a:ext uri="{FF2B5EF4-FFF2-40B4-BE49-F238E27FC236}">
                <a16:creationId xmlns:a16="http://schemas.microsoft.com/office/drawing/2014/main" id="{B280E8D4-82EB-44B0-AF4A-2E8CD56D7394}"/>
              </a:ext>
            </a:extLst>
          </p:cNvPr>
          <p:cNvCxnSpPr>
            <a:cxnSpLocks/>
            <a:stCxn id="63" idx="1"/>
          </p:cNvCxnSpPr>
          <p:nvPr/>
        </p:nvCxnSpPr>
        <p:spPr>
          <a:xfrm flipH="1" flipV="1">
            <a:off x="1736521" y="4185990"/>
            <a:ext cx="1371578" cy="334523"/>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63" name="テキスト ボックス 62">
            <a:extLst>
              <a:ext uri="{FF2B5EF4-FFF2-40B4-BE49-F238E27FC236}">
                <a16:creationId xmlns:a16="http://schemas.microsoft.com/office/drawing/2014/main" id="{EF43E2CF-5978-467D-B81D-2B39DFA17DC1}"/>
              </a:ext>
            </a:extLst>
          </p:cNvPr>
          <p:cNvSpPr txBox="1"/>
          <p:nvPr/>
        </p:nvSpPr>
        <p:spPr>
          <a:xfrm>
            <a:off x="3108099" y="4412791"/>
            <a:ext cx="1031051" cy="215444"/>
          </a:xfrm>
          <a:prstGeom prst="rect">
            <a:avLst/>
          </a:prstGeom>
          <a:noFill/>
        </p:spPr>
        <p:txBody>
          <a:bodyPr wrap="square" rtlCol="0">
            <a:spAutoFit/>
          </a:bodyPr>
          <a:lstStyle/>
          <a:p>
            <a:r>
              <a:rPr kumimoji="1" lang="en-US" altLang="ja-JP" sz="800" dirty="0">
                <a:latin typeface="+mn-ea"/>
              </a:rPr>
              <a:t>08</a:t>
            </a:r>
            <a:r>
              <a:rPr kumimoji="1" lang="ja-JP" altLang="en-US" sz="800" dirty="0">
                <a:latin typeface="+mn-ea"/>
              </a:rPr>
              <a:t>．やめるボタン</a:t>
            </a:r>
          </a:p>
        </p:txBody>
      </p:sp>
      <p:sp>
        <p:nvSpPr>
          <p:cNvPr id="64" name="テキスト ボックス 63">
            <a:extLst>
              <a:ext uri="{FF2B5EF4-FFF2-40B4-BE49-F238E27FC236}">
                <a16:creationId xmlns:a16="http://schemas.microsoft.com/office/drawing/2014/main" id="{7772149A-7AAB-453E-AE21-D742F084DAE4}"/>
              </a:ext>
            </a:extLst>
          </p:cNvPr>
          <p:cNvSpPr txBox="1"/>
          <p:nvPr/>
        </p:nvSpPr>
        <p:spPr>
          <a:xfrm>
            <a:off x="4389639" y="4304705"/>
            <a:ext cx="1277914" cy="253916"/>
          </a:xfrm>
          <a:prstGeom prst="rect">
            <a:avLst/>
          </a:prstGeom>
          <a:noFill/>
        </p:spPr>
        <p:txBody>
          <a:bodyPr wrap="none" rtlCol="0">
            <a:spAutoFit/>
          </a:bodyPr>
          <a:lstStyle/>
          <a:p>
            <a:r>
              <a:rPr kumimoji="1" lang="en-US" altLang="ja-JP" sz="1050" b="1" dirty="0"/>
              <a:t>08</a:t>
            </a:r>
            <a:r>
              <a:rPr kumimoji="1" lang="ja-JP" altLang="en-US" sz="1050" b="1" dirty="0"/>
              <a:t>．やめるボタン</a:t>
            </a:r>
          </a:p>
        </p:txBody>
      </p:sp>
      <p:sp>
        <p:nvSpPr>
          <p:cNvPr id="65" name="テキスト ボックス 64">
            <a:extLst>
              <a:ext uri="{FF2B5EF4-FFF2-40B4-BE49-F238E27FC236}">
                <a16:creationId xmlns:a16="http://schemas.microsoft.com/office/drawing/2014/main" id="{10B1CDE2-578E-447C-BA03-ED3BB9B776A2}"/>
              </a:ext>
            </a:extLst>
          </p:cNvPr>
          <p:cNvSpPr txBox="1"/>
          <p:nvPr/>
        </p:nvSpPr>
        <p:spPr>
          <a:xfrm>
            <a:off x="4574850" y="4581704"/>
            <a:ext cx="3005951" cy="246221"/>
          </a:xfrm>
          <a:prstGeom prst="rect">
            <a:avLst/>
          </a:prstGeom>
          <a:noFill/>
        </p:spPr>
        <p:txBody>
          <a:bodyPr wrap="none" rtlCol="0">
            <a:spAutoFit/>
          </a:bodyPr>
          <a:lstStyle/>
          <a:p>
            <a:r>
              <a:rPr kumimoji="1" lang="ja-JP" altLang="en-US" sz="1000" dirty="0"/>
              <a:t>こうにゅうをやめてウィンドウを閉じるボタン。</a:t>
            </a:r>
            <a:endParaRPr kumimoji="1" lang="en-US" altLang="ja-JP" sz="1000" dirty="0"/>
          </a:p>
        </p:txBody>
      </p:sp>
    </p:spTree>
    <p:extLst>
      <p:ext uri="{BB962C8B-B14F-4D97-AF65-F5344CB8AC3E}">
        <p14:creationId xmlns:p14="http://schemas.microsoft.com/office/powerpoint/2010/main" val="2194633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723275" cy="307777"/>
          </a:xfrm>
          <a:prstGeom prst="rect">
            <a:avLst/>
          </a:prstGeom>
          <a:noFill/>
        </p:spPr>
        <p:txBody>
          <a:bodyPr wrap="none" rtlCol="0">
            <a:spAutoFit/>
          </a:bodyPr>
          <a:lstStyle/>
          <a:p>
            <a:r>
              <a:rPr kumimoji="1" lang="ja-JP" altLang="en-US" sz="1400" b="1" dirty="0"/>
              <a:t>●概要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421403" cy="246221"/>
          </a:xfrm>
          <a:prstGeom prst="rect">
            <a:avLst/>
          </a:prstGeom>
          <a:noFill/>
        </p:spPr>
        <p:txBody>
          <a:bodyPr wrap="none" rtlCol="0">
            <a:spAutoFit/>
          </a:bodyPr>
          <a:lstStyle/>
          <a:p>
            <a:r>
              <a:rPr kumimoji="1" lang="ja-JP" altLang="en-US" sz="1000" dirty="0"/>
              <a:t>課金アイテム、消費アイテムの購入および</a:t>
            </a:r>
            <a:r>
              <a:rPr kumimoji="1" lang="en-US" altLang="ja-JP" sz="1000" dirty="0"/>
              <a:t>TR</a:t>
            </a:r>
            <a:r>
              <a:rPr kumimoji="1" lang="ja-JP" altLang="en-US" sz="1000" dirty="0"/>
              <a:t>カードの分解を行える場所。</a:t>
            </a:r>
            <a:endParaRPr kumimoji="1" lang="en-US" altLang="ja-JP" sz="1000" dirty="0"/>
          </a:p>
        </p:txBody>
      </p:sp>
      <p:sp>
        <p:nvSpPr>
          <p:cNvPr id="362" name="テキスト ボックス 361">
            <a:extLst>
              <a:ext uri="{FF2B5EF4-FFF2-40B4-BE49-F238E27FC236}">
                <a16:creationId xmlns:a16="http://schemas.microsoft.com/office/drawing/2014/main" id="{720BA2B1-14C8-42BC-A3A3-FC8EFB2F0983}"/>
              </a:ext>
            </a:extLst>
          </p:cNvPr>
          <p:cNvSpPr txBox="1"/>
          <p:nvPr/>
        </p:nvSpPr>
        <p:spPr>
          <a:xfrm>
            <a:off x="441305" y="1215582"/>
            <a:ext cx="2781531" cy="307777"/>
          </a:xfrm>
          <a:prstGeom prst="rect">
            <a:avLst/>
          </a:prstGeom>
          <a:noFill/>
        </p:spPr>
        <p:txBody>
          <a:bodyPr wrap="none" rtlCol="0">
            <a:spAutoFit/>
          </a:bodyPr>
          <a:lstStyle/>
          <a:p>
            <a:r>
              <a:rPr kumimoji="1" lang="ja-JP" altLang="en-US" sz="1400" b="1" dirty="0"/>
              <a:t>●ショップの項目</a:t>
            </a:r>
            <a:r>
              <a:rPr kumimoji="1" lang="ja-JP" altLang="en-US" sz="1000" b="1" dirty="0">
                <a:solidFill>
                  <a:srgbClr val="FF0000"/>
                </a:solidFill>
              </a:rPr>
              <a:t>（</a:t>
            </a:r>
            <a:r>
              <a:rPr kumimoji="1" lang="en-US" altLang="ja-JP" sz="1000" b="1" dirty="0">
                <a:solidFill>
                  <a:srgbClr val="FF0000"/>
                </a:solidFill>
              </a:rPr>
              <a:t>2019.12.24</a:t>
            </a:r>
            <a:r>
              <a:rPr kumimoji="1" lang="ja-JP" altLang="en-US" sz="1000" b="1" dirty="0">
                <a:solidFill>
                  <a:srgbClr val="FF0000"/>
                </a:solidFill>
              </a:rPr>
              <a:t>修正）</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2268010"/>
            <a:ext cx="1569660" cy="276999"/>
          </a:xfrm>
          <a:prstGeom prst="rect">
            <a:avLst/>
          </a:prstGeom>
          <a:noFill/>
        </p:spPr>
        <p:txBody>
          <a:bodyPr wrap="none" rtlCol="0">
            <a:spAutoFit/>
          </a:bodyPr>
          <a:lstStyle/>
          <a:p>
            <a:r>
              <a:rPr kumimoji="1" lang="ja-JP" altLang="en-US" sz="1200" b="1" dirty="0"/>
              <a:t>○クリスタルの購入</a:t>
            </a:r>
          </a:p>
        </p:txBody>
      </p:sp>
      <p:sp>
        <p:nvSpPr>
          <p:cNvPr id="364" name="テキスト ボックス 363">
            <a:extLst>
              <a:ext uri="{FF2B5EF4-FFF2-40B4-BE49-F238E27FC236}">
                <a16:creationId xmlns:a16="http://schemas.microsoft.com/office/drawing/2014/main" id="{7209FF11-2B8A-4B9D-BD04-5694EBF091ED}"/>
              </a:ext>
            </a:extLst>
          </p:cNvPr>
          <p:cNvSpPr txBox="1"/>
          <p:nvPr/>
        </p:nvSpPr>
        <p:spPr>
          <a:xfrm>
            <a:off x="591845" y="2907864"/>
            <a:ext cx="1415772" cy="276999"/>
          </a:xfrm>
          <a:prstGeom prst="rect">
            <a:avLst/>
          </a:prstGeom>
          <a:noFill/>
        </p:spPr>
        <p:txBody>
          <a:bodyPr wrap="none" rtlCol="0">
            <a:spAutoFit/>
          </a:bodyPr>
          <a:lstStyle/>
          <a:p>
            <a:r>
              <a:rPr kumimoji="1" lang="ja-JP" altLang="en-US" sz="1200" b="1" dirty="0"/>
              <a:t>○アイテムの購入</a:t>
            </a:r>
          </a:p>
        </p:txBody>
      </p:sp>
      <p:sp>
        <p:nvSpPr>
          <p:cNvPr id="366" name="テキスト ボックス 365">
            <a:extLst>
              <a:ext uri="{FF2B5EF4-FFF2-40B4-BE49-F238E27FC236}">
                <a16:creationId xmlns:a16="http://schemas.microsoft.com/office/drawing/2014/main" id="{7814435A-0031-4236-A96E-0A2C15FB4B56}"/>
              </a:ext>
            </a:extLst>
          </p:cNvPr>
          <p:cNvSpPr txBox="1"/>
          <p:nvPr/>
        </p:nvSpPr>
        <p:spPr>
          <a:xfrm>
            <a:off x="777056" y="2545009"/>
            <a:ext cx="3390672" cy="246221"/>
          </a:xfrm>
          <a:prstGeom prst="rect">
            <a:avLst/>
          </a:prstGeom>
          <a:noFill/>
        </p:spPr>
        <p:txBody>
          <a:bodyPr wrap="none" rtlCol="0">
            <a:spAutoFit/>
          </a:bodyPr>
          <a:lstStyle/>
          <a:p>
            <a:r>
              <a:rPr kumimoji="1" lang="ja-JP" altLang="en-US" sz="1000" dirty="0"/>
              <a:t>課金アイテムであるクリスタルを実課金で購入できる。</a:t>
            </a:r>
            <a:endParaRPr kumimoji="1" lang="en-US" altLang="ja-JP" sz="1000" dirty="0"/>
          </a:p>
        </p:txBody>
      </p:sp>
      <p:sp>
        <p:nvSpPr>
          <p:cNvPr id="367" name="テキスト ボックス 366">
            <a:extLst>
              <a:ext uri="{FF2B5EF4-FFF2-40B4-BE49-F238E27FC236}">
                <a16:creationId xmlns:a16="http://schemas.microsoft.com/office/drawing/2014/main" id="{2A6E3176-1030-4EC3-BDC0-83D0F88D00FC}"/>
              </a:ext>
            </a:extLst>
          </p:cNvPr>
          <p:cNvSpPr txBox="1"/>
          <p:nvPr/>
        </p:nvSpPr>
        <p:spPr>
          <a:xfrm>
            <a:off x="777055" y="3190689"/>
            <a:ext cx="3518912" cy="400110"/>
          </a:xfrm>
          <a:prstGeom prst="rect">
            <a:avLst/>
          </a:prstGeom>
          <a:noFill/>
        </p:spPr>
        <p:txBody>
          <a:bodyPr wrap="none" rtlCol="0">
            <a:spAutoFit/>
          </a:bodyPr>
          <a:lstStyle/>
          <a:p>
            <a:r>
              <a:rPr kumimoji="1" lang="ja-JP" altLang="en-US" sz="1000" dirty="0"/>
              <a:t>消費アイテムやサブスクリプション的な商品などが並ぶ。</a:t>
            </a:r>
            <a:endParaRPr kumimoji="1" lang="en-US" altLang="ja-JP" sz="1000" dirty="0"/>
          </a:p>
          <a:p>
            <a:r>
              <a:rPr kumimoji="1" lang="ja-JP" altLang="en-US" sz="1000" dirty="0"/>
              <a:t>クリスタルやゴールドと使用する貨幣は様々。</a:t>
            </a:r>
            <a:endParaRPr kumimoji="1" lang="en-US" altLang="ja-JP" sz="1000" dirty="0"/>
          </a:p>
        </p:txBody>
      </p:sp>
      <p:sp>
        <p:nvSpPr>
          <p:cNvPr id="369" name="テキスト ボックス 368">
            <a:extLst>
              <a:ext uri="{FF2B5EF4-FFF2-40B4-BE49-F238E27FC236}">
                <a16:creationId xmlns:a16="http://schemas.microsoft.com/office/drawing/2014/main" id="{BBE92096-7FDF-49FD-B740-B99068FD921D}"/>
              </a:ext>
            </a:extLst>
          </p:cNvPr>
          <p:cNvSpPr txBox="1"/>
          <p:nvPr/>
        </p:nvSpPr>
        <p:spPr>
          <a:xfrm>
            <a:off x="441304" y="4371906"/>
            <a:ext cx="2698175" cy="307777"/>
          </a:xfrm>
          <a:prstGeom prst="rect">
            <a:avLst/>
          </a:prstGeom>
          <a:noFill/>
        </p:spPr>
        <p:txBody>
          <a:bodyPr wrap="none" rtlCol="0">
            <a:spAutoFit/>
          </a:bodyPr>
          <a:lstStyle/>
          <a:p>
            <a:r>
              <a:rPr kumimoji="1" lang="ja-JP" altLang="en-US" sz="1400" b="1" dirty="0"/>
              <a:t>●セール、スペシャルアイテム</a:t>
            </a:r>
          </a:p>
        </p:txBody>
      </p:sp>
      <p:sp>
        <p:nvSpPr>
          <p:cNvPr id="370" name="テキスト ボックス 369">
            <a:extLst>
              <a:ext uri="{FF2B5EF4-FFF2-40B4-BE49-F238E27FC236}">
                <a16:creationId xmlns:a16="http://schemas.microsoft.com/office/drawing/2014/main" id="{45C4A3B3-52FA-447D-81DB-E0A6272B9B7F}"/>
              </a:ext>
            </a:extLst>
          </p:cNvPr>
          <p:cNvSpPr txBox="1"/>
          <p:nvPr/>
        </p:nvSpPr>
        <p:spPr>
          <a:xfrm>
            <a:off x="591844" y="4673719"/>
            <a:ext cx="4544834" cy="400110"/>
          </a:xfrm>
          <a:prstGeom prst="rect">
            <a:avLst/>
          </a:prstGeom>
          <a:noFill/>
        </p:spPr>
        <p:txBody>
          <a:bodyPr wrap="none" rtlCol="0">
            <a:spAutoFit/>
          </a:bodyPr>
          <a:lstStyle/>
          <a:p>
            <a:r>
              <a:rPr kumimoji="1" lang="ja-JP" altLang="en-US" sz="1000" dirty="0"/>
              <a:t>クリスタルやアイテムの商品などは期間限定のセール期間を設け、</a:t>
            </a:r>
            <a:endParaRPr kumimoji="1" lang="en-US" altLang="ja-JP" sz="1000" dirty="0"/>
          </a:p>
          <a:p>
            <a:r>
              <a:rPr kumimoji="1" lang="ja-JP" altLang="en-US" sz="1000" dirty="0"/>
              <a:t>対象の商品をお得あるいはセール専用のスペシャルアイテムとし販売する。</a:t>
            </a:r>
            <a:endParaRPr kumimoji="1" lang="en-US" altLang="ja-JP" sz="1000" dirty="0"/>
          </a:p>
        </p:txBody>
      </p:sp>
      <p:sp>
        <p:nvSpPr>
          <p:cNvPr id="371" name="テキスト ボックス 370">
            <a:extLst>
              <a:ext uri="{FF2B5EF4-FFF2-40B4-BE49-F238E27FC236}">
                <a16:creationId xmlns:a16="http://schemas.microsoft.com/office/drawing/2014/main" id="{979EF1B7-8697-4384-9E33-EF891509787D}"/>
              </a:ext>
            </a:extLst>
          </p:cNvPr>
          <p:cNvSpPr txBox="1"/>
          <p:nvPr/>
        </p:nvSpPr>
        <p:spPr>
          <a:xfrm>
            <a:off x="441304" y="3724025"/>
            <a:ext cx="1261884" cy="307777"/>
          </a:xfrm>
          <a:prstGeom prst="rect">
            <a:avLst/>
          </a:prstGeom>
          <a:noFill/>
        </p:spPr>
        <p:txBody>
          <a:bodyPr wrap="none" rtlCol="0">
            <a:spAutoFit/>
          </a:bodyPr>
          <a:lstStyle/>
          <a:p>
            <a:r>
              <a:rPr kumimoji="1" lang="ja-JP" altLang="en-US" sz="1400" b="1" dirty="0"/>
              <a:t>●セット商品</a:t>
            </a:r>
          </a:p>
        </p:txBody>
      </p:sp>
      <p:sp>
        <p:nvSpPr>
          <p:cNvPr id="372" name="テキスト ボックス 371">
            <a:extLst>
              <a:ext uri="{FF2B5EF4-FFF2-40B4-BE49-F238E27FC236}">
                <a16:creationId xmlns:a16="http://schemas.microsoft.com/office/drawing/2014/main" id="{B0D96B3C-4815-487D-A13C-9AA1EE32F31C}"/>
              </a:ext>
            </a:extLst>
          </p:cNvPr>
          <p:cNvSpPr txBox="1"/>
          <p:nvPr/>
        </p:nvSpPr>
        <p:spPr>
          <a:xfrm>
            <a:off x="591844" y="4039317"/>
            <a:ext cx="5186035" cy="246221"/>
          </a:xfrm>
          <a:prstGeom prst="rect">
            <a:avLst/>
          </a:prstGeom>
          <a:noFill/>
        </p:spPr>
        <p:txBody>
          <a:bodyPr wrap="none" rtlCol="0">
            <a:spAutoFit/>
          </a:bodyPr>
          <a:lstStyle/>
          <a:p>
            <a:r>
              <a:rPr kumimoji="1" lang="ja-JP" altLang="en-US" sz="1000" dirty="0"/>
              <a:t>クリスタルやアイテムについては複数のアイテムが同時に手に入るセット商品がある。</a:t>
            </a:r>
            <a:endParaRPr kumimoji="1" lang="en-US" altLang="ja-JP" sz="1000" dirty="0"/>
          </a:p>
        </p:txBody>
      </p:sp>
      <p:sp>
        <p:nvSpPr>
          <p:cNvPr id="23" name="テキスト ボックス 22">
            <a:extLst>
              <a:ext uri="{FF2B5EF4-FFF2-40B4-BE49-F238E27FC236}">
                <a16:creationId xmlns:a16="http://schemas.microsoft.com/office/drawing/2014/main" id="{E92F5FAA-4FA9-4616-AB27-4DE4D401FC93}"/>
              </a:ext>
            </a:extLst>
          </p:cNvPr>
          <p:cNvSpPr txBox="1"/>
          <p:nvPr/>
        </p:nvSpPr>
        <p:spPr>
          <a:xfrm>
            <a:off x="591845" y="1633773"/>
            <a:ext cx="2185214" cy="276999"/>
          </a:xfrm>
          <a:prstGeom prst="rect">
            <a:avLst/>
          </a:prstGeom>
          <a:noFill/>
        </p:spPr>
        <p:txBody>
          <a:bodyPr wrap="none" rtlCol="0">
            <a:spAutoFit/>
          </a:bodyPr>
          <a:lstStyle/>
          <a:p>
            <a:r>
              <a:rPr kumimoji="1" lang="ja-JP" altLang="en-US" sz="1200" b="1" dirty="0"/>
              <a:t>○スペシャルアイテムの購入</a:t>
            </a:r>
          </a:p>
        </p:txBody>
      </p:sp>
      <p:sp>
        <p:nvSpPr>
          <p:cNvPr id="26" name="テキスト ボックス 25">
            <a:extLst>
              <a:ext uri="{FF2B5EF4-FFF2-40B4-BE49-F238E27FC236}">
                <a16:creationId xmlns:a16="http://schemas.microsoft.com/office/drawing/2014/main" id="{BEFD6213-03E5-45DE-A02B-B5A7FA7F36F5}"/>
              </a:ext>
            </a:extLst>
          </p:cNvPr>
          <p:cNvSpPr txBox="1"/>
          <p:nvPr/>
        </p:nvSpPr>
        <p:spPr>
          <a:xfrm>
            <a:off x="777056" y="1901054"/>
            <a:ext cx="3903633" cy="246221"/>
          </a:xfrm>
          <a:prstGeom prst="rect">
            <a:avLst/>
          </a:prstGeom>
          <a:noFill/>
        </p:spPr>
        <p:txBody>
          <a:bodyPr wrap="none" rtlCol="0">
            <a:spAutoFit/>
          </a:bodyPr>
          <a:lstStyle/>
          <a:p>
            <a:r>
              <a:rPr kumimoji="1" lang="ja-JP" altLang="en-US" sz="1000" dirty="0"/>
              <a:t>個別オファーや特別なセット商品など特別なものを購入できる。</a:t>
            </a:r>
            <a:endParaRPr kumimoji="1" lang="en-US" altLang="ja-JP" sz="1000" dirty="0"/>
          </a:p>
        </p:txBody>
      </p:sp>
      <p:sp>
        <p:nvSpPr>
          <p:cNvPr id="18" name="テキスト ボックス 17">
            <a:extLst>
              <a:ext uri="{FF2B5EF4-FFF2-40B4-BE49-F238E27FC236}">
                <a16:creationId xmlns:a16="http://schemas.microsoft.com/office/drawing/2014/main" id="{34652837-EA7D-47CB-BA9C-03535BB0C628}"/>
              </a:ext>
            </a:extLst>
          </p:cNvPr>
          <p:cNvSpPr txBox="1"/>
          <p:nvPr/>
        </p:nvSpPr>
        <p:spPr>
          <a:xfrm>
            <a:off x="480630" y="5224227"/>
            <a:ext cx="2172390" cy="307777"/>
          </a:xfrm>
          <a:prstGeom prst="rect">
            <a:avLst/>
          </a:prstGeom>
          <a:noFill/>
        </p:spPr>
        <p:txBody>
          <a:bodyPr wrap="none" rtlCol="0">
            <a:spAutoFit/>
          </a:bodyPr>
          <a:lstStyle/>
          <a:p>
            <a:r>
              <a:rPr kumimoji="1" lang="ja-JP" altLang="en-US" sz="1400" b="1" dirty="0"/>
              <a:t>●商品メモ</a:t>
            </a:r>
            <a:r>
              <a:rPr kumimoji="1" lang="ja-JP" altLang="en-US" sz="1000" b="1" dirty="0">
                <a:solidFill>
                  <a:srgbClr val="FF0000"/>
                </a:solidFill>
              </a:rPr>
              <a:t>（</a:t>
            </a:r>
            <a:r>
              <a:rPr kumimoji="1" lang="en-US" altLang="ja-JP" sz="1000" b="1" dirty="0">
                <a:solidFill>
                  <a:srgbClr val="FF0000"/>
                </a:solidFill>
              </a:rPr>
              <a:t>20191224</a:t>
            </a:r>
            <a:r>
              <a:rPr kumimoji="1" lang="ja-JP" altLang="en-US" sz="1000" b="1" dirty="0">
                <a:solidFill>
                  <a:srgbClr val="FF0000"/>
                </a:solidFill>
              </a:rPr>
              <a:t>新規）</a:t>
            </a:r>
          </a:p>
        </p:txBody>
      </p:sp>
      <p:sp>
        <p:nvSpPr>
          <p:cNvPr id="19" name="テキスト ボックス 18">
            <a:extLst>
              <a:ext uri="{FF2B5EF4-FFF2-40B4-BE49-F238E27FC236}">
                <a16:creationId xmlns:a16="http://schemas.microsoft.com/office/drawing/2014/main" id="{F409EE34-3564-4589-8D41-E3ADBCACE8E4}"/>
              </a:ext>
            </a:extLst>
          </p:cNvPr>
          <p:cNvSpPr txBox="1"/>
          <p:nvPr/>
        </p:nvSpPr>
        <p:spPr>
          <a:xfrm>
            <a:off x="600815" y="5537695"/>
            <a:ext cx="6981398" cy="400110"/>
          </a:xfrm>
          <a:prstGeom prst="rect">
            <a:avLst/>
          </a:prstGeom>
          <a:noFill/>
        </p:spPr>
        <p:txBody>
          <a:bodyPr wrap="none" rtlCol="0">
            <a:spAutoFit/>
          </a:bodyPr>
          <a:lstStyle/>
          <a:p>
            <a:r>
              <a:rPr kumimoji="1" lang="ja-JP" altLang="en-US" sz="1000" dirty="0"/>
              <a:t>初心者応援パックや高別オファーなどは基本セット商品として用意され、場合によってはスペシャルアイテムとして、</a:t>
            </a:r>
            <a:endParaRPr kumimoji="1" lang="en-US" altLang="ja-JP" sz="1000" dirty="0"/>
          </a:p>
          <a:p>
            <a:r>
              <a:rPr kumimoji="1" lang="ja-JP" altLang="en-US" sz="1000" dirty="0"/>
              <a:t>上記の専用項目で販売される想定。</a:t>
            </a:r>
            <a:endParaRPr kumimoji="1" lang="en-US" altLang="ja-JP" sz="1000" dirty="0"/>
          </a:p>
        </p:txBody>
      </p:sp>
    </p:spTree>
    <p:extLst>
      <p:ext uri="{BB962C8B-B14F-4D97-AF65-F5344CB8AC3E}">
        <p14:creationId xmlns:p14="http://schemas.microsoft.com/office/powerpoint/2010/main" val="1276277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22" name="テキスト ボックス 21">
            <a:extLst>
              <a:ext uri="{FF2B5EF4-FFF2-40B4-BE49-F238E27FC236}">
                <a16:creationId xmlns:a16="http://schemas.microsoft.com/office/drawing/2014/main" id="{3D5DEC12-48A3-4E47-BF2C-64FCABD9883A}"/>
              </a:ext>
            </a:extLst>
          </p:cNvPr>
          <p:cNvSpPr txBox="1"/>
          <p:nvPr/>
        </p:nvSpPr>
        <p:spPr>
          <a:xfrm>
            <a:off x="441304" y="549899"/>
            <a:ext cx="1800493" cy="307777"/>
          </a:xfrm>
          <a:prstGeom prst="rect">
            <a:avLst/>
          </a:prstGeom>
          <a:noFill/>
        </p:spPr>
        <p:txBody>
          <a:bodyPr wrap="none" rtlCol="0">
            <a:spAutoFit/>
          </a:bodyPr>
          <a:lstStyle/>
          <a:p>
            <a:r>
              <a:rPr kumimoji="1" lang="ja-JP" altLang="en-US" sz="1400" b="1" dirty="0"/>
              <a:t>●購入回数について</a:t>
            </a:r>
          </a:p>
        </p:txBody>
      </p:sp>
      <p:sp>
        <p:nvSpPr>
          <p:cNvPr id="23" name="テキスト ボックス 22">
            <a:extLst>
              <a:ext uri="{FF2B5EF4-FFF2-40B4-BE49-F238E27FC236}">
                <a16:creationId xmlns:a16="http://schemas.microsoft.com/office/drawing/2014/main" id="{D0E28F13-1DDF-48DF-9A5C-368962142F34}"/>
              </a:ext>
            </a:extLst>
          </p:cNvPr>
          <p:cNvSpPr txBox="1"/>
          <p:nvPr/>
        </p:nvSpPr>
        <p:spPr>
          <a:xfrm>
            <a:off x="591844" y="851712"/>
            <a:ext cx="5186035" cy="400110"/>
          </a:xfrm>
          <a:prstGeom prst="rect">
            <a:avLst/>
          </a:prstGeom>
          <a:noFill/>
        </p:spPr>
        <p:txBody>
          <a:bodyPr wrap="none" rtlCol="0">
            <a:spAutoFit/>
          </a:bodyPr>
          <a:lstStyle/>
          <a:p>
            <a:r>
              <a:rPr kumimoji="1" lang="ja-JP" altLang="en-US" sz="1000" dirty="0"/>
              <a:t>セット商品、セール、スペシャルアイテムなどは、購入回数が各商品に設定してあり、</a:t>
            </a:r>
            <a:endParaRPr kumimoji="1" lang="en-US" altLang="ja-JP" sz="1000" dirty="0"/>
          </a:p>
          <a:p>
            <a:r>
              <a:rPr kumimoji="1" lang="ja-JP" altLang="en-US" sz="1000" dirty="0"/>
              <a:t>その回数のみ購入で売り切れる場合がある。</a:t>
            </a:r>
            <a:endParaRPr kumimoji="1" lang="en-US" altLang="ja-JP" sz="1000" dirty="0"/>
          </a:p>
        </p:txBody>
      </p:sp>
      <p:sp>
        <p:nvSpPr>
          <p:cNvPr id="7" name="テキスト ボックス 6">
            <a:extLst>
              <a:ext uri="{FF2B5EF4-FFF2-40B4-BE49-F238E27FC236}">
                <a16:creationId xmlns:a16="http://schemas.microsoft.com/office/drawing/2014/main" id="{E9E35EF5-6AB2-48EC-B542-377ABDB195AE}"/>
              </a:ext>
            </a:extLst>
          </p:cNvPr>
          <p:cNvSpPr txBox="1"/>
          <p:nvPr/>
        </p:nvSpPr>
        <p:spPr>
          <a:xfrm>
            <a:off x="441304" y="1399746"/>
            <a:ext cx="4506362" cy="307777"/>
          </a:xfrm>
          <a:prstGeom prst="rect">
            <a:avLst/>
          </a:prstGeom>
          <a:noFill/>
        </p:spPr>
        <p:txBody>
          <a:bodyPr wrap="none" rtlCol="0">
            <a:spAutoFit/>
          </a:bodyPr>
          <a:lstStyle/>
          <a:p>
            <a:r>
              <a:rPr kumimoji="1" lang="ja-JP" altLang="en-US" sz="1400" b="1" dirty="0"/>
              <a:t>●クリスタルの購入金額の変更について</a:t>
            </a:r>
            <a:r>
              <a:rPr kumimoji="1" lang="ja-JP" altLang="en-US" sz="1000" b="1" dirty="0">
                <a:solidFill>
                  <a:srgbClr val="FF0000"/>
                </a:solidFill>
              </a:rPr>
              <a:t>（</a:t>
            </a:r>
            <a:r>
              <a:rPr kumimoji="1" lang="en-US" altLang="ja-JP" sz="1000" b="1" dirty="0">
                <a:solidFill>
                  <a:srgbClr val="FF0000"/>
                </a:solidFill>
              </a:rPr>
              <a:t>20191218</a:t>
            </a:r>
            <a:r>
              <a:rPr kumimoji="1" lang="ja-JP" altLang="en-US" sz="1000" b="1" dirty="0">
                <a:solidFill>
                  <a:srgbClr val="FF0000"/>
                </a:solidFill>
              </a:rPr>
              <a:t>新規）</a:t>
            </a:r>
            <a:endParaRPr kumimoji="1" lang="en-US" altLang="ja-JP" sz="1000" b="1" dirty="0">
              <a:solidFill>
                <a:srgbClr val="FF0000"/>
              </a:solidFill>
            </a:endParaRPr>
          </a:p>
        </p:txBody>
      </p:sp>
      <p:sp>
        <p:nvSpPr>
          <p:cNvPr id="8" name="テキスト ボックス 7">
            <a:extLst>
              <a:ext uri="{FF2B5EF4-FFF2-40B4-BE49-F238E27FC236}">
                <a16:creationId xmlns:a16="http://schemas.microsoft.com/office/drawing/2014/main" id="{2C8FFC0F-C79C-4DBC-A84C-2A02E1A2D716}"/>
              </a:ext>
            </a:extLst>
          </p:cNvPr>
          <p:cNvSpPr txBox="1"/>
          <p:nvPr/>
        </p:nvSpPr>
        <p:spPr>
          <a:xfrm>
            <a:off x="591844" y="1701559"/>
            <a:ext cx="6463629" cy="246221"/>
          </a:xfrm>
          <a:prstGeom prst="rect">
            <a:avLst/>
          </a:prstGeom>
          <a:noFill/>
        </p:spPr>
        <p:txBody>
          <a:bodyPr wrap="none" rtlCol="0">
            <a:spAutoFit/>
          </a:bodyPr>
          <a:lstStyle/>
          <a:p>
            <a:r>
              <a:rPr kumimoji="1" lang="ja-JP" altLang="en-US" sz="1000" dirty="0"/>
              <a:t>運営中にプラットフォーマー（主に</a:t>
            </a:r>
            <a:r>
              <a:rPr kumimoji="1" lang="en-US" altLang="ja-JP" sz="1000" dirty="0"/>
              <a:t>Apple</a:t>
            </a:r>
            <a:r>
              <a:rPr kumimoji="1" lang="ja-JP" altLang="en-US" sz="1000" dirty="0"/>
              <a:t>）の課金額の変更があった場合の対応については以下を想定する。</a:t>
            </a:r>
            <a:endParaRPr kumimoji="1" lang="en-US" altLang="ja-JP" sz="1000" dirty="0"/>
          </a:p>
        </p:txBody>
      </p:sp>
      <p:sp>
        <p:nvSpPr>
          <p:cNvPr id="9" name="テキスト ボックス 8">
            <a:extLst>
              <a:ext uri="{FF2B5EF4-FFF2-40B4-BE49-F238E27FC236}">
                <a16:creationId xmlns:a16="http://schemas.microsoft.com/office/drawing/2014/main" id="{17BE85A7-FA82-404C-9BCE-FB2BAB544354}"/>
              </a:ext>
            </a:extLst>
          </p:cNvPr>
          <p:cNvSpPr txBox="1"/>
          <p:nvPr/>
        </p:nvSpPr>
        <p:spPr>
          <a:xfrm>
            <a:off x="591845" y="2018760"/>
            <a:ext cx="2339102" cy="276999"/>
          </a:xfrm>
          <a:prstGeom prst="rect">
            <a:avLst/>
          </a:prstGeom>
          <a:noFill/>
        </p:spPr>
        <p:txBody>
          <a:bodyPr wrap="none" rtlCol="0">
            <a:spAutoFit/>
          </a:bodyPr>
          <a:lstStyle/>
          <a:p>
            <a:r>
              <a:rPr kumimoji="1" lang="ja-JP" altLang="en-US" sz="1200" b="1" dirty="0"/>
              <a:t>○クリスタルと法定通貨の対応</a:t>
            </a:r>
          </a:p>
        </p:txBody>
      </p:sp>
      <p:sp>
        <p:nvSpPr>
          <p:cNvPr id="10" name="テキスト ボックス 9">
            <a:extLst>
              <a:ext uri="{FF2B5EF4-FFF2-40B4-BE49-F238E27FC236}">
                <a16:creationId xmlns:a16="http://schemas.microsoft.com/office/drawing/2014/main" id="{CEE3BDC1-487F-4B19-883C-7E2FA6100D7F}"/>
              </a:ext>
            </a:extLst>
          </p:cNvPr>
          <p:cNvSpPr txBox="1"/>
          <p:nvPr/>
        </p:nvSpPr>
        <p:spPr>
          <a:xfrm>
            <a:off x="777056" y="2295759"/>
            <a:ext cx="7088800" cy="2092881"/>
          </a:xfrm>
          <a:prstGeom prst="rect">
            <a:avLst/>
          </a:prstGeom>
          <a:noFill/>
        </p:spPr>
        <p:txBody>
          <a:bodyPr wrap="none" rtlCol="0">
            <a:spAutoFit/>
          </a:bodyPr>
          <a:lstStyle/>
          <a:p>
            <a:r>
              <a:rPr kumimoji="1" lang="ja-JP" altLang="en-US" sz="1000" dirty="0">
                <a:latin typeface="+mn-ea"/>
              </a:rPr>
              <a:t>クリスタルの価格と法定通貨の価値を固定する。</a:t>
            </a:r>
            <a:endParaRPr kumimoji="1" lang="en-US" altLang="ja-JP" sz="1000" dirty="0">
              <a:latin typeface="+mn-ea"/>
            </a:endParaRPr>
          </a:p>
          <a:p>
            <a:endParaRPr kumimoji="1" lang="en-US" altLang="ja-JP" sz="1000" dirty="0">
              <a:latin typeface="+mn-ea"/>
            </a:endParaRPr>
          </a:p>
          <a:p>
            <a:r>
              <a:rPr kumimoji="1" lang="ja-JP" altLang="en-US" sz="1000" dirty="0">
                <a:latin typeface="+mn-ea"/>
              </a:rPr>
              <a:t>例）</a:t>
            </a:r>
            <a:endParaRPr kumimoji="1" lang="en-US" altLang="ja-JP" sz="1000" dirty="0">
              <a:latin typeface="+mn-ea"/>
            </a:endParaRPr>
          </a:p>
          <a:p>
            <a:r>
              <a:rPr kumimoji="1" lang="en-US" altLang="ja-JP" sz="1000" dirty="0">
                <a:latin typeface="+mn-ea"/>
              </a:rPr>
              <a:t>1</a:t>
            </a:r>
            <a:r>
              <a:rPr kumimoji="1" lang="ja-JP" altLang="en-US" sz="1000" dirty="0">
                <a:latin typeface="+mn-ea"/>
              </a:rPr>
              <a:t>クリスタル＝</a:t>
            </a:r>
            <a:r>
              <a:rPr kumimoji="1" lang="en-US" altLang="ja-JP" sz="1000" dirty="0">
                <a:latin typeface="+mn-ea"/>
              </a:rPr>
              <a:t>1</a:t>
            </a:r>
            <a:r>
              <a:rPr kumimoji="1" lang="ja-JP" altLang="en-US" sz="1000" dirty="0">
                <a:latin typeface="+mn-ea"/>
              </a:rPr>
              <a:t>円</a:t>
            </a:r>
            <a:endParaRPr kumimoji="1" lang="en-US" altLang="ja-JP" sz="1000" dirty="0">
              <a:latin typeface="+mn-ea"/>
            </a:endParaRPr>
          </a:p>
          <a:p>
            <a:endParaRPr kumimoji="1" lang="en-US" altLang="ja-JP" sz="1000" dirty="0">
              <a:latin typeface="+mn-ea"/>
            </a:endParaRPr>
          </a:p>
          <a:p>
            <a:r>
              <a:rPr kumimoji="1" lang="ja-JP" altLang="en-US" sz="1000" dirty="0">
                <a:latin typeface="+mn-ea"/>
              </a:rPr>
              <a:t>初期：</a:t>
            </a:r>
            <a:r>
              <a:rPr kumimoji="1" lang="en-US" altLang="ja-JP" sz="1000" dirty="0">
                <a:latin typeface="+mn-ea"/>
              </a:rPr>
              <a:t>120</a:t>
            </a:r>
            <a:r>
              <a:rPr kumimoji="1" lang="ja-JP" altLang="en-US" sz="1000" dirty="0">
                <a:latin typeface="+mn-ea"/>
              </a:rPr>
              <a:t>円：</a:t>
            </a:r>
            <a:r>
              <a:rPr kumimoji="1" lang="en-US" altLang="ja-JP" sz="1000" dirty="0">
                <a:latin typeface="+mn-ea"/>
              </a:rPr>
              <a:t>120</a:t>
            </a:r>
            <a:r>
              <a:rPr kumimoji="1" lang="ja-JP" altLang="en-US" sz="1000" dirty="0">
                <a:latin typeface="+mn-ea"/>
              </a:rPr>
              <a:t>クリスタル</a:t>
            </a:r>
            <a:endParaRPr kumimoji="1" lang="en-US" altLang="ja-JP" sz="1000" dirty="0">
              <a:latin typeface="+mn-ea"/>
            </a:endParaRPr>
          </a:p>
          <a:p>
            <a:r>
              <a:rPr kumimoji="1" lang="en-US" altLang="ja-JP" sz="1000" dirty="0">
                <a:latin typeface="+mn-ea"/>
              </a:rPr>
              <a:t>Apple</a:t>
            </a:r>
            <a:r>
              <a:rPr kumimoji="1" lang="ja-JP" altLang="en-US" sz="1000" dirty="0">
                <a:latin typeface="+mn-ea"/>
              </a:rPr>
              <a:t>の方針で</a:t>
            </a:r>
            <a:r>
              <a:rPr kumimoji="1" lang="en-US" altLang="ja-JP" sz="1000" dirty="0">
                <a:latin typeface="+mn-ea"/>
              </a:rPr>
              <a:t>Tier1</a:t>
            </a:r>
            <a:r>
              <a:rPr kumimoji="1" lang="ja-JP" altLang="en-US" sz="1000" dirty="0">
                <a:latin typeface="+mn-ea"/>
              </a:rPr>
              <a:t>が</a:t>
            </a:r>
            <a:r>
              <a:rPr kumimoji="1" lang="en-US" altLang="ja-JP" sz="1000" dirty="0">
                <a:latin typeface="+mn-ea"/>
              </a:rPr>
              <a:t>150</a:t>
            </a:r>
            <a:r>
              <a:rPr kumimoji="1" lang="ja-JP" altLang="en-US" sz="1000" dirty="0">
                <a:latin typeface="+mn-ea"/>
              </a:rPr>
              <a:t>円になったとすると、変わった時点で価格改定を行い、</a:t>
            </a:r>
            <a:endParaRPr kumimoji="1" lang="en-US" altLang="ja-JP" sz="1000" dirty="0">
              <a:latin typeface="+mn-ea"/>
            </a:endParaRPr>
          </a:p>
          <a:p>
            <a:endParaRPr kumimoji="1" lang="en-US" altLang="ja-JP" sz="1000" dirty="0">
              <a:latin typeface="+mn-ea"/>
            </a:endParaRPr>
          </a:p>
          <a:p>
            <a:r>
              <a:rPr kumimoji="1" lang="ja-JP" altLang="en-US" sz="1000" dirty="0">
                <a:latin typeface="+mn-ea"/>
              </a:rPr>
              <a:t>変更後：</a:t>
            </a:r>
            <a:r>
              <a:rPr kumimoji="1" lang="en-US" altLang="ja-JP" sz="1000" dirty="0">
                <a:latin typeface="+mn-ea"/>
              </a:rPr>
              <a:t>150</a:t>
            </a:r>
            <a:r>
              <a:rPr kumimoji="1" lang="ja-JP" altLang="en-US" sz="1000" dirty="0">
                <a:latin typeface="+mn-ea"/>
              </a:rPr>
              <a:t>円：</a:t>
            </a:r>
            <a:r>
              <a:rPr kumimoji="1" lang="en-US" altLang="ja-JP" sz="1000" dirty="0">
                <a:latin typeface="+mn-ea"/>
              </a:rPr>
              <a:t>150</a:t>
            </a:r>
            <a:r>
              <a:rPr kumimoji="1" lang="ja-JP" altLang="en-US" sz="1000" dirty="0">
                <a:latin typeface="+mn-ea"/>
              </a:rPr>
              <a:t>クリスタル</a:t>
            </a:r>
            <a:endParaRPr kumimoji="1" lang="en-US" altLang="ja-JP" sz="1000" dirty="0">
              <a:latin typeface="+mn-ea"/>
            </a:endParaRPr>
          </a:p>
          <a:p>
            <a:r>
              <a:rPr kumimoji="1" lang="ja-JP" altLang="en-US" sz="1000" dirty="0">
                <a:latin typeface="+mn-ea"/>
              </a:rPr>
              <a:t>に更新する想定。</a:t>
            </a:r>
            <a:endParaRPr kumimoji="1" lang="en-US" altLang="ja-JP" sz="1000" dirty="0">
              <a:latin typeface="+mn-ea"/>
            </a:endParaRPr>
          </a:p>
          <a:p>
            <a:r>
              <a:rPr kumimoji="1" lang="ja-JP" altLang="en-US" sz="1000" dirty="0">
                <a:latin typeface="+mn-ea"/>
              </a:rPr>
              <a:t>その際、オマケについても再考は行う想定。</a:t>
            </a:r>
            <a:endParaRPr kumimoji="1" lang="en-US" altLang="ja-JP" sz="1000" dirty="0">
              <a:latin typeface="+mn-ea"/>
            </a:endParaRPr>
          </a:p>
          <a:p>
            <a:endParaRPr kumimoji="1" lang="en-US" altLang="ja-JP" sz="1000" dirty="0">
              <a:latin typeface="+mn-ea"/>
            </a:endParaRPr>
          </a:p>
          <a:p>
            <a:r>
              <a:rPr kumimoji="1" lang="ja-JP" altLang="en-US" sz="1000" dirty="0">
                <a:latin typeface="+mn-ea"/>
              </a:rPr>
              <a:t>また、</a:t>
            </a:r>
            <a:r>
              <a:rPr kumimoji="1" lang="en-US" altLang="ja-JP" sz="1000" dirty="0">
                <a:latin typeface="+mn-ea"/>
              </a:rPr>
              <a:t>Android</a:t>
            </a:r>
            <a:r>
              <a:rPr kumimoji="1" lang="ja-JP" altLang="en-US" sz="1000" dirty="0">
                <a:latin typeface="+mn-ea"/>
              </a:rPr>
              <a:t>については、価格を自由に設定できるため、</a:t>
            </a:r>
            <a:r>
              <a:rPr kumimoji="1" lang="en-US" altLang="ja-JP" sz="1000" dirty="0">
                <a:latin typeface="+mn-ea"/>
              </a:rPr>
              <a:t>Apple</a:t>
            </a:r>
            <a:r>
              <a:rPr kumimoji="1" lang="ja-JP" altLang="en-US" sz="1000" dirty="0">
                <a:latin typeface="+mn-ea"/>
              </a:rPr>
              <a:t>に合わせて価格改定をする必要はないと考えている。</a:t>
            </a:r>
            <a:endParaRPr kumimoji="1" lang="en-US" altLang="ja-JP" sz="1000" dirty="0">
              <a:latin typeface="+mn-ea"/>
            </a:endParaRPr>
          </a:p>
        </p:txBody>
      </p:sp>
      <p:sp>
        <p:nvSpPr>
          <p:cNvPr id="11" name="テキスト ボックス 10">
            <a:extLst>
              <a:ext uri="{FF2B5EF4-FFF2-40B4-BE49-F238E27FC236}">
                <a16:creationId xmlns:a16="http://schemas.microsoft.com/office/drawing/2014/main" id="{9ED5A30A-31A3-4E17-A6ED-F60869B29AB2}"/>
              </a:ext>
            </a:extLst>
          </p:cNvPr>
          <p:cNvSpPr txBox="1"/>
          <p:nvPr/>
        </p:nvSpPr>
        <p:spPr>
          <a:xfrm>
            <a:off x="591845" y="4459620"/>
            <a:ext cx="1569660" cy="276999"/>
          </a:xfrm>
          <a:prstGeom prst="rect">
            <a:avLst/>
          </a:prstGeom>
          <a:noFill/>
        </p:spPr>
        <p:txBody>
          <a:bodyPr wrap="none" rtlCol="0">
            <a:spAutoFit/>
          </a:bodyPr>
          <a:lstStyle/>
          <a:p>
            <a:r>
              <a:rPr kumimoji="1" lang="ja-JP" altLang="en-US" sz="1200" b="1" dirty="0"/>
              <a:t>○更新のタイムラグ</a:t>
            </a:r>
          </a:p>
        </p:txBody>
      </p:sp>
      <p:sp>
        <p:nvSpPr>
          <p:cNvPr id="12" name="テキスト ボックス 11">
            <a:extLst>
              <a:ext uri="{FF2B5EF4-FFF2-40B4-BE49-F238E27FC236}">
                <a16:creationId xmlns:a16="http://schemas.microsoft.com/office/drawing/2014/main" id="{2B19FFE2-CEBE-4E0B-A250-843FA4586035}"/>
              </a:ext>
            </a:extLst>
          </p:cNvPr>
          <p:cNvSpPr txBox="1"/>
          <p:nvPr/>
        </p:nvSpPr>
        <p:spPr>
          <a:xfrm>
            <a:off x="777056" y="4736619"/>
            <a:ext cx="6917278" cy="400110"/>
          </a:xfrm>
          <a:prstGeom prst="rect">
            <a:avLst/>
          </a:prstGeom>
          <a:noFill/>
        </p:spPr>
        <p:txBody>
          <a:bodyPr wrap="none" rtlCol="0">
            <a:spAutoFit/>
          </a:bodyPr>
          <a:lstStyle/>
          <a:p>
            <a:r>
              <a:rPr kumimoji="1" lang="ja-JP" altLang="en-US" sz="1000" dirty="0">
                <a:latin typeface="+mn-ea"/>
              </a:rPr>
              <a:t>価格改定は実際の</a:t>
            </a:r>
            <a:r>
              <a:rPr kumimoji="1" lang="en-US" altLang="ja-JP" sz="1000" dirty="0">
                <a:latin typeface="+mn-ea"/>
              </a:rPr>
              <a:t>AppStore</a:t>
            </a:r>
            <a:r>
              <a:rPr kumimoji="1" lang="ja-JP" altLang="en-US" sz="1000" dirty="0">
                <a:latin typeface="+mn-ea"/>
              </a:rPr>
              <a:t>での更新後確認して対応になるが、基本的には更新前と更新後に基本的な差はでないため</a:t>
            </a:r>
            <a:endParaRPr kumimoji="1" lang="en-US" altLang="ja-JP" sz="1000" dirty="0">
              <a:latin typeface="+mn-ea"/>
            </a:endParaRPr>
          </a:p>
          <a:p>
            <a:r>
              <a:rPr kumimoji="1" lang="ja-JP" altLang="en-US" sz="1000" dirty="0">
                <a:latin typeface="+mn-ea"/>
              </a:rPr>
              <a:t>問題ない。</a:t>
            </a:r>
            <a:endParaRPr kumimoji="1" lang="en-US" altLang="ja-JP" sz="1000" dirty="0">
              <a:latin typeface="+mn-ea"/>
            </a:endParaRPr>
          </a:p>
        </p:txBody>
      </p:sp>
    </p:spTree>
    <p:extLst>
      <p:ext uri="{BB962C8B-B14F-4D97-AF65-F5344CB8AC3E}">
        <p14:creationId xmlns:p14="http://schemas.microsoft.com/office/powerpoint/2010/main" val="3262751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22" name="テキスト ボックス 21">
            <a:extLst>
              <a:ext uri="{FF2B5EF4-FFF2-40B4-BE49-F238E27FC236}">
                <a16:creationId xmlns:a16="http://schemas.microsoft.com/office/drawing/2014/main" id="{3D5DEC12-48A3-4E47-BF2C-64FCABD9883A}"/>
              </a:ext>
            </a:extLst>
          </p:cNvPr>
          <p:cNvSpPr txBox="1"/>
          <p:nvPr/>
        </p:nvSpPr>
        <p:spPr>
          <a:xfrm>
            <a:off x="441304" y="549899"/>
            <a:ext cx="2351926" cy="307777"/>
          </a:xfrm>
          <a:prstGeom prst="rect">
            <a:avLst/>
          </a:prstGeom>
          <a:noFill/>
        </p:spPr>
        <p:txBody>
          <a:bodyPr wrap="none" rtlCol="0">
            <a:spAutoFit/>
          </a:bodyPr>
          <a:lstStyle/>
          <a:p>
            <a:r>
              <a:rPr kumimoji="1" lang="ja-JP" altLang="en-US" sz="1400" b="1" dirty="0"/>
              <a:t>●商品の設定</a:t>
            </a:r>
            <a:r>
              <a:rPr kumimoji="1" lang="ja-JP" altLang="en-US" sz="1000" b="1" dirty="0">
                <a:solidFill>
                  <a:srgbClr val="FF0000"/>
                </a:solidFill>
              </a:rPr>
              <a:t>（</a:t>
            </a:r>
            <a:r>
              <a:rPr kumimoji="1" lang="en-US" altLang="ja-JP" sz="1000" b="1" dirty="0">
                <a:solidFill>
                  <a:srgbClr val="FF0000"/>
                </a:solidFill>
              </a:rPr>
              <a:t>20191218</a:t>
            </a:r>
            <a:r>
              <a:rPr kumimoji="1" lang="ja-JP" altLang="en-US" sz="1000" b="1" dirty="0">
                <a:solidFill>
                  <a:srgbClr val="FF0000"/>
                </a:solidFill>
              </a:rPr>
              <a:t>新規）</a:t>
            </a:r>
          </a:p>
        </p:txBody>
      </p:sp>
      <p:sp>
        <p:nvSpPr>
          <p:cNvPr id="23" name="テキスト ボックス 22">
            <a:extLst>
              <a:ext uri="{FF2B5EF4-FFF2-40B4-BE49-F238E27FC236}">
                <a16:creationId xmlns:a16="http://schemas.microsoft.com/office/drawing/2014/main" id="{D0E28F13-1DDF-48DF-9A5C-368962142F34}"/>
              </a:ext>
            </a:extLst>
          </p:cNvPr>
          <p:cNvSpPr txBox="1"/>
          <p:nvPr/>
        </p:nvSpPr>
        <p:spPr>
          <a:xfrm>
            <a:off x="591844" y="851712"/>
            <a:ext cx="3775393" cy="246221"/>
          </a:xfrm>
          <a:prstGeom prst="rect">
            <a:avLst/>
          </a:prstGeom>
          <a:noFill/>
        </p:spPr>
        <p:txBody>
          <a:bodyPr wrap="none" rtlCol="0">
            <a:spAutoFit/>
          </a:bodyPr>
          <a:lstStyle/>
          <a:p>
            <a:r>
              <a:rPr kumimoji="1" lang="ja-JP" altLang="en-US" sz="1000" dirty="0"/>
              <a:t>ショップに並ぶ商品は商品マスターで以下のように設定する。</a:t>
            </a:r>
            <a:endParaRPr kumimoji="1" lang="en-US" altLang="ja-JP" sz="1000" dirty="0"/>
          </a:p>
        </p:txBody>
      </p:sp>
      <p:graphicFrame>
        <p:nvGraphicFramePr>
          <p:cNvPr id="2" name="表 2">
            <a:extLst>
              <a:ext uri="{FF2B5EF4-FFF2-40B4-BE49-F238E27FC236}">
                <a16:creationId xmlns:a16="http://schemas.microsoft.com/office/drawing/2014/main" id="{8A5DD3DE-EEE3-4EA3-AF57-652A21D95AA8}"/>
              </a:ext>
            </a:extLst>
          </p:cNvPr>
          <p:cNvGraphicFramePr>
            <a:graphicFrameLocks noGrp="1"/>
          </p:cNvGraphicFramePr>
          <p:nvPr>
            <p:extLst>
              <p:ext uri="{D42A27DB-BD31-4B8C-83A1-F6EECF244321}">
                <p14:modId xmlns:p14="http://schemas.microsoft.com/office/powerpoint/2010/main" val="3626779498"/>
              </p:ext>
            </p:extLst>
          </p:nvPr>
        </p:nvGraphicFramePr>
        <p:xfrm>
          <a:off x="652732" y="1159489"/>
          <a:ext cx="8020685" cy="2682240"/>
        </p:xfrm>
        <a:graphic>
          <a:graphicData uri="http://schemas.openxmlformats.org/drawingml/2006/table">
            <a:tbl>
              <a:tblPr firstRow="1" bandRow="1">
                <a:tableStyleId>{5C22544A-7EE6-4342-B048-85BDC9FD1C3A}</a:tableStyleId>
              </a:tblPr>
              <a:tblGrid>
                <a:gridCol w="1357630">
                  <a:extLst>
                    <a:ext uri="{9D8B030D-6E8A-4147-A177-3AD203B41FA5}">
                      <a16:colId xmlns:a16="http://schemas.microsoft.com/office/drawing/2014/main" val="859779778"/>
                    </a:ext>
                  </a:extLst>
                </a:gridCol>
                <a:gridCol w="6663055">
                  <a:extLst>
                    <a:ext uri="{9D8B030D-6E8A-4147-A177-3AD203B41FA5}">
                      <a16:colId xmlns:a16="http://schemas.microsoft.com/office/drawing/2014/main" val="3382608156"/>
                    </a:ext>
                  </a:extLst>
                </a:gridCol>
              </a:tblGrid>
              <a:tr h="139161">
                <a:tc>
                  <a:txBody>
                    <a:bodyPr/>
                    <a:lstStyle/>
                    <a:p>
                      <a:endParaRPr kumimoji="1" lang="ja-JP" altLang="en-US" sz="1000" dirty="0"/>
                    </a:p>
                  </a:txBody>
                  <a:tcPr/>
                </a:tc>
                <a:tc>
                  <a:txBody>
                    <a:bodyPr/>
                    <a:lstStyle/>
                    <a:p>
                      <a:endParaRPr kumimoji="1" lang="ja-JP" altLang="en-US" sz="1000" dirty="0"/>
                    </a:p>
                  </a:txBody>
                  <a:tcPr/>
                </a:tc>
                <a:extLst>
                  <a:ext uri="{0D108BD9-81ED-4DB2-BD59-A6C34878D82A}">
                    <a16:rowId xmlns:a16="http://schemas.microsoft.com/office/drawing/2014/main" val="1533705294"/>
                  </a:ext>
                </a:extLst>
              </a:tr>
              <a:tr h="139161">
                <a:tc>
                  <a:txBody>
                    <a:bodyPr/>
                    <a:lstStyle/>
                    <a:p>
                      <a:r>
                        <a:rPr kumimoji="1" lang="ja-JP" altLang="en-US" sz="1000" dirty="0"/>
                        <a:t>商品</a:t>
                      </a:r>
                      <a:r>
                        <a:rPr kumimoji="1" lang="en-US" altLang="ja-JP" sz="1000" dirty="0"/>
                        <a:t>ID</a:t>
                      </a:r>
                    </a:p>
                  </a:txBody>
                  <a:tcPr/>
                </a:tc>
                <a:tc>
                  <a:txBody>
                    <a:bodyPr/>
                    <a:lstStyle/>
                    <a:p>
                      <a:r>
                        <a:rPr kumimoji="1" lang="ja-JP" altLang="en-US" sz="1000" dirty="0"/>
                        <a:t>商品の</a:t>
                      </a:r>
                      <a:r>
                        <a:rPr kumimoji="1" lang="en-US" altLang="ja-JP" sz="1000" dirty="0"/>
                        <a:t>ID</a:t>
                      </a:r>
                      <a:endParaRPr kumimoji="1" lang="ja-JP" altLang="en-US" sz="1000" dirty="0"/>
                    </a:p>
                  </a:txBody>
                  <a:tcPr/>
                </a:tc>
                <a:extLst>
                  <a:ext uri="{0D108BD9-81ED-4DB2-BD59-A6C34878D82A}">
                    <a16:rowId xmlns:a16="http://schemas.microsoft.com/office/drawing/2014/main" val="2128196613"/>
                  </a:ext>
                </a:extLst>
              </a:tr>
              <a:tr h="139161">
                <a:tc>
                  <a:txBody>
                    <a:bodyPr/>
                    <a:lstStyle/>
                    <a:p>
                      <a:r>
                        <a:rPr kumimoji="1" lang="ja-JP" altLang="en-US" sz="1000" dirty="0"/>
                        <a:t>商品名</a:t>
                      </a:r>
                      <a:endParaRPr kumimoji="1" lang="en-US" altLang="ja-JP" sz="1000" dirty="0"/>
                    </a:p>
                  </a:txBody>
                  <a:tcPr/>
                </a:tc>
                <a:tc>
                  <a:txBody>
                    <a:bodyPr/>
                    <a:lstStyle/>
                    <a:p>
                      <a:r>
                        <a:rPr kumimoji="1" lang="ja-JP" altLang="en-US" sz="1000" dirty="0"/>
                        <a:t>ショップ表示時のテキスト名称</a:t>
                      </a:r>
                    </a:p>
                  </a:txBody>
                  <a:tcPr/>
                </a:tc>
                <a:extLst>
                  <a:ext uri="{0D108BD9-81ED-4DB2-BD59-A6C34878D82A}">
                    <a16:rowId xmlns:a16="http://schemas.microsoft.com/office/drawing/2014/main" val="2935381830"/>
                  </a:ext>
                </a:extLst>
              </a:tr>
              <a:tr h="139161">
                <a:tc>
                  <a:txBody>
                    <a:bodyPr/>
                    <a:lstStyle/>
                    <a:p>
                      <a:r>
                        <a:rPr kumimoji="1" lang="ja-JP" altLang="en-US" sz="1000" dirty="0"/>
                        <a:t>商品アイコン</a:t>
                      </a:r>
                      <a:endParaRPr kumimoji="1" lang="en-US" altLang="ja-JP" sz="1000" dirty="0"/>
                    </a:p>
                  </a:txBody>
                  <a:tcPr/>
                </a:tc>
                <a:tc>
                  <a:txBody>
                    <a:bodyPr/>
                    <a:lstStyle/>
                    <a:p>
                      <a:r>
                        <a:rPr kumimoji="1" lang="ja-JP" altLang="en-US" sz="1000" dirty="0"/>
                        <a:t>ショップ表示時のアイコン</a:t>
                      </a:r>
                    </a:p>
                  </a:txBody>
                  <a:tcPr/>
                </a:tc>
                <a:extLst>
                  <a:ext uri="{0D108BD9-81ED-4DB2-BD59-A6C34878D82A}">
                    <a16:rowId xmlns:a16="http://schemas.microsoft.com/office/drawing/2014/main" val="66578900"/>
                  </a:ext>
                </a:extLst>
              </a:tr>
              <a:tr h="139161">
                <a:tc>
                  <a:txBody>
                    <a:bodyPr/>
                    <a:lstStyle/>
                    <a:p>
                      <a:r>
                        <a:rPr kumimoji="1" lang="ja-JP" altLang="en-US" sz="1000" dirty="0"/>
                        <a:t>購入ポイント</a:t>
                      </a:r>
                    </a:p>
                  </a:txBody>
                  <a:tcPr/>
                </a:tc>
                <a:tc>
                  <a:txBody>
                    <a:bodyPr/>
                    <a:lstStyle/>
                    <a:p>
                      <a:r>
                        <a:rPr kumimoji="1" lang="en-US" altLang="ja-JP" sz="1000" dirty="0"/>
                        <a:t>0</a:t>
                      </a:r>
                      <a:r>
                        <a:rPr kumimoji="1" lang="ja-JP" altLang="en-US" sz="1000" dirty="0"/>
                        <a:t>：法定通貨　</a:t>
                      </a:r>
                      <a:r>
                        <a:rPr kumimoji="1" lang="en-US" altLang="ja-JP" sz="1000" dirty="0"/>
                        <a:t>1</a:t>
                      </a:r>
                      <a:r>
                        <a:rPr kumimoji="1" lang="ja-JP" altLang="en-US" sz="1000" dirty="0"/>
                        <a:t>：有償クリスタル　</a:t>
                      </a:r>
                      <a:r>
                        <a:rPr kumimoji="1" lang="en-US" altLang="ja-JP" sz="1000" dirty="0"/>
                        <a:t>2</a:t>
                      </a:r>
                      <a:r>
                        <a:rPr kumimoji="1" lang="ja-JP" altLang="en-US" sz="1000" dirty="0"/>
                        <a:t>：無償クリスタル　</a:t>
                      </a:r>
                      <a:r>
                        <a:rPr kumimoji="1" lang="en-US" altLang="ja-JP" sz="1000" dirty="0"/>
                        <a:t>3</a:t>
                      </a:r>
                      <a:r>
                        <a:rPr kumimoji="1" lang="ja-JP" altLang="en-US" sz="1000" dirty="0"/>
                        <a:t>：両クリスタル　</a:t>
                      </a:r>
                      <a:r>
                        <a:rPr kumimoji="1" lang="en-US" altLang="ja-JP" sz="1000" dirty="0"/>
                        <a:t>4</a:t>
                      </a:r>
                      <a:r>
                        <a:rPr kumimoji="1" lang="ja-JP" altLang="en-US" sz="1000" dirty="0"/>
                        <a:t>：ゴールド　（必要に応じて増加）</a:t>
                      </a:r>
                    </a:p>
                  </a:txBody>
                  <a:tcPr/>
                </a:tc>
                <a:extLst>
                  <a:ext uri="{0D108BD9-81ED-4DB2-BD59-A6C34878D82A}">
                    <a16:rowId xmlns:a16="http://schemas.microsoft.com/office/drawing/2014/main" val="3504419444"/>
                  </a:ext>
                </a:extLst>
              </a:tr>
              <a:tr h="139161">
                <a:tc>
                  <a:txBody>
                    <a:bodyPr/>
                    <a:lstStyle/>
                    <a:p>
                      <a:r>
                        <a:rPr kumimoji="1" lang="ja-JP" altLang="en-US" sz="1000" dirty="0"/>
                        <a:t>購入回数</a:t>
                      </a:r>
                    </a:p>
                  </a:txBody>
                  <a:tcPr/>
                </a:tc>
                <a:tc>
                  <a:txBody>
                    <a:bodyPr/>
                    <a:lstStyle/>
                    <a:p>
                      <a:r>
                        <a:rPr kumimoji="1" lang="en-US" altLang="ja-JP" sz="1000" dirty="0"/>
                        <a:t>0</a:t>
                      </a:r>
                      <a:r>
                        <a:rPr kumimoji="1" lang="ja-JP" altLang="en-US" sz="1000" dirty="0"/>
                        <a:t>：無限　</a:t>
                      </a:r>
                      <a:r>
                        <a:rPr kumimoji="1" lang="en-US" altLang="ja-JP" sz="1000" dirty="0"/>
                        <a:t>1</a:t>
                      </a:r>
                      <a:r>
                        <a:rPr kumimoji="1" lang="ja-JP" altLang="en-US" sz="1000" dirty="0"/>
                        <a:t>～→回数</a:t>
                      </a:r>
                    </a:p>
                  </a:txBody>
                  <a:tcPr/>
                </a:tc>
                <a:extLst>
                  <a:ext uri="{0D108BD9-81ED-4DB2-BD59-A6C34878D82A}">
                    <a16:rowId xmlns:a16="http://schemas.microsoft.com/office/drawing/2014/main" val="2912784129"/>
                  </a:ext>
                </a:extLst>
              </a:tr>
              <a:tr h="139161">
                <a:tc>
                  <a:txBody>
                    <a:bodyPr/>
                    <a:lstStyle/>
                    <a:p>
                      <a:r>
                        <a:rPr kumimoji="1" lang="ja-JP" altLang="en-US" sz="1000" dirty="0"/>
                        <a:t>価格</a:t>
                      </a:r>
                    </a:p>
                  </a:txBody>
                  <a:tcPr/>
                </a:tc>
                <a:tc>
                  <a:txBody>
                    <a:bodyPr/>
                    <a:lstStyle/>
                    <a:p>
                      <a:r>
                        <a:rPr kumimoji="1" lang="ja-JP" altLang="en-US" sz="1000" dirty="0"/>
                        <a:t>↑のポイントの数値</a:t>
                      </a:r>
                    </a:p>
                  </a:txBody>
                  <a:tcPr/>
                </a:tc>
                <a:extLst>
                  <a:ext uri="{0D108BD9-81ED-4DB2-BD59-A6C34878D82A}">
                    <a16:rowId xmlns:a16="http://schemas.microsoft.com/office/drawing/2014/main" val="1974087803"/>
                  </a:ext>
                </a:extLst>
              </a:tr>
              <a:tr h="139161">
                <a:tc>
                  <a:txBody>
                    <a:bodyPr/>
                    <a:lstStyle/>
                    <a:p>
                      <a:r>
                        <a:rPr kumimoji="1" lang="ja-JP" altLang="en-US" sz="1000" dirty="0"/>
                        <a:t>商品</a:t>
                      </a:r>
                      <a:r>
                        <a:rPr kumimoji="1" lang="en-US" altLang="ja-JP" sz="1000" dirty="0"/>
                        <a:t>/</a:t>
                      </a:r>
                      <a:r>
                        <a:rPr kumimoji="1" lang="ja-JP" altLang="en-US" sz="1000" dirty="0"/>
                        <a:t>個数設定</a:t>
                      </a:r>
                    </a:p>
                  </a:txBody>
                  <a:tcPr/>
                </a:tc>
                <a:tc>
                  <a:txBody>
                    <a:bodyPr/>
                    <a:lstStyle/>
                    <a:p>
                      <a:r>
                        <a:rPr kumimoji="1" lang="ja-JP" altLang="en-US" sz="1000" dirty="0"/>
                        <a:t>アイテム</a:t>
                      </a:r>
                      <a:r>
                        <a:rPr kumimoji="1" lang="en-US" altLang="ja-JP" sz="1000" dirty="0"/>
                        <a:t>ID,</a:t>
                      </a:r>
                      <a:r>
                        <a:rPr kumimoji="1" lang="ja-JP" altLang="en-US" sz="1000" dirty="0"/>
                        <a:t>個数</a:t>
                      </a:r>
                      <a:r>
                        <a:rPr kumimoji="1" lang="en-US" altLang="ja-JP" sz="1000" dirty="0"/>
                        <a:t>/</a:t>
                      </a:r>
                      <a:r>
                        <a:rPr kumimoji="1" lang="ja-JP" altLang="en-US" sz="1000" dirty="0"/>
                        <a:t>アイテム</a:t>
                      </a:r>
                      <a:r>
                        <a:rPr kumimoji="1" lang="en-US" altLang="ja-JP" sz="1000" dirty="0"/>
                        <a:t>ID,</a:t>
                      </a:r>
                      <a:r>
                        <a:rPr kumimoji="1" lang="ja-JP" altLang="en-US" sz="1000" dirty="0"/>
                        <a:t>個数</a:t>
                      </a:r>
                      <a:r>
                        <a:rPr kumimoji="1" lang="en-US" altLang="ja-JP" sz="1000" dirty="0"/>
                        <a:t>/…</a:t>
                      </a:r>
                      <a:r>
                        <a:rPr kumimoji="1" lang="ja-JP" altLang="en-US" sz="1000" dirty="0"/>
                        <a:t>のように複数設定可能とする。</a:t>
                      </a:r>
                      <a:endParaRPr kumimoji="1" lang="en-US" altLang="ja-JP" sz="1000" dirty="0"/>
                    </a:p>
                  </a:txBody>
                  <a:tcPr/>
                </a:tc>
                <a:extLst>
                  <a:ext uri="{0D108BD9-81ED-4DB2-BD59-A6C34878D82A}">
                    <a16:rowId xmlns:a16="http://schemas.microsoft.com/office/drawing/2014/main" val="337384835"/>
                  </a:ext>
                </a:extLst>
              </a:tr>
              <a:tr h="139161">
                <a:tc>
                  <a:txBody>
                    <a:bodyPr/>
                    <a:lstStyle/>
                    <a:p>
                      <a:r>
                        <a:rPr kumimoji="1" lang="en-US" altLang="ja-JP" sz="1000" dirty="0"/>
                        <a:t>SALE</a:t>
                      </a:r>
                      <a:r>
                        <a:rPr kumimoji="1" lang="ja-JP" altLang="en-US" sz="1000" dirty="0"/>
                        <a:t>状態</a:t>
                      </a:r>
                      <a:endParaRPr kumimoji="1" lang="en-US" altLang="ja-JP" sz="1000" dirty="0"/>
                    </a:p>
                  </a:txBody>
                  <a:tcPr/>
                </a:tc>
                <a:tc>
                  <a:txBody>
                    <a:bodyPr/>
                    <a:lstStyle/>
                    <a:p>
                      <a:r>
                        <a:rPr kumimoji="1" lang="en-US" altLang="ja-JP" sz="1000" dirty="0"/>
                        <a:t>SALE</a:t>
                      </a:r>
                      <a:r>
                        <a:rPr kumimoji="1" lang="ja-JP" altLang="en-US" sz="1000" dirty="0"/>
                        <a:t>アイコンをつけるか。</a:t>
                      </a:r>
                    </a:p>
                  </a:txBody>
                  <a:tcPr/>
                </a:tc>
                <a:extLst>
                  <a:ext uri="{0D108BD9-81ED-4DB2-BD59-A6C34878D82A}">
                    <a16:rowId xmlns:a16="http://schemas.microsoft.com/office/drawing/2014/main" val="1572731320"/>
                  </a:ext>
                </a:extLst>
              </a:tr>
              <a:tr h="139161">
                <a:tc>
                  <a:txBody>
                    <a:bodyPr/>
                    <a:lstStyle/>
                    <a:p>
                      <a:r>
                        <a:rPr kumimoji="1" lang="ja-JP" altLang="en-US" sz="1000" dirty="0"/>
                        <a:t>期日</a:t>
                      </a:r>
                    </a:p>
                  </a:txBody>
                  <a:tcPr/>
                </a:tc>
                <a:tc>
                  <a:txBody>
                    <a:bodyPr/>
                    <a:lstStyle/>
                    <a:p>
                      <a:r>
                        <a:rPr kumimoji="1" lang="ja-JP" altLang="en-US" sz="1000" dirty="0"/>
                        <a:t>商品がショップに並ぶ期間。</a:t>
                      </a:r>
                    </a:p>
                  </a:txBody>
                  <a:tcPr/>
                </a:tc>
                <a:extLst>
                  <a:ext uri="{0D108BD9-81ED-4DB2-BD59-A6C34878D82A}">
                    <a16:rowId xmlns:a16="http://schemas.microsoft.com/office/drawing/2014/main" val="857813148"/>
                  </a:ext>
                </a:extLst>
              </a:tr>
              <a:tr h="139161">
                <a:tc>
                  <a:txBody>
                    <a:bodyPr/>
                    <a:lstStyle/>
                    <a:p>
                      <a:r>
                        <a:rPr kumimoji="1" lang="ja-JP" altLang="en-US" sz="1000" dirty="0"/>
                        <a:t>関連キャンペーン</a:t>
                      </a:r>
                      <a:r>
                        <a:rPr kumimoji="1" lang="en-US" altLang="ja-JP" sz="1000" dirty="0"/>
                        <a:t>ID</a:t>
                      </a:r>
                      <a:endParaRPr kumimoji="1" lang="ja-JP" altLang="en-US" sz="1000" dirty="0"/>
                    </a:p>
                  </a:txBody>
                  <a:tcPr/>
                </a:tc>
                <a:tc>
                  <a:txBody>
                    <a:bodyPr/>
                    <a:lstStyle/>
                    <a:p>
                      <a:r>
                        <a:rPr kumimoji="1" lang="ja-JP" altLang="en-US" sz="1000" dirty="0"/>
                        <a:t>関連するキャンペーンがある場合、キャンペーン終了と合わせて消えたりする。</a:t>
                      </a:r>
                    </a:p>
                  </a:txBody>
                  <a:tcPr/>
                </a:tc>
                <a:extLst>
                  <a:ext uri="{0D108BD9-81ED-4DB2-BD59-A6C34878D82A}">
                    <a16:rowId xmlns:a16="http://schemas.microsoft.com/office/drawing/2014/main" val="3899815922"/>
                  </a:ext>
                </a:extLst>
              </a:tr>
            </a:tbl>
          </a:graphicData>
        </a:graphic>
      </p:graphicFrame>
      <p:sp>
        <p:nvSpPr>
          <p:cNvPr id="15" name="テキスト ボックス 14">
            <a:extLst>
              <a:ext uri="{FF2B5EF4-FFF2-40B4-BE49-F238E27FC236}">
                <a16:creationId xmlns:a16="http://schemas.microsoft.com/office/drawing/2014/main" id="{F2C3925E-DF6D-46B1-8E6B-449D9F097208}"/>
              </a:ext>
            </a:extLst>
          </p:cNvPr>
          <p:cNvSpPr txBox="1"/>
          <p:nvPr/>
        </p:nvSpPr>
        <p:spPr>
          <a:xfrm>
            <a:off x="591845" y="3991964"/>
            <a:ext cx="1877437" cy="276999"/>
          </a:xfrm>
          <a:prstGeom prst="rect">
            <a:avLst/>
          </a:prstGeom>
          <a:noFill/>
        </p:spPr>
        <p:txBody>
          <a:bodyPr wrap="none" rtlCol="0">
            <a:spAutoFit/>
          </a:bodyPr>
          <a:lstStyle/>
          <a:p>
            <a:r>
              <a:rPr kumimoji="1" lang="ja-JP" altLang="en-US" sz="1200" b="1" dirty="0"/>
              <a:t>○個別オファーについて</a:t>
            </a:r>
          </a:p>
        </p:txBody>
      </p:sp>
      <p:sp>
        <p:nvSpPr>
          <p:cNvPr id="16" name="テキスト ボックス 15">
            <a:extLst>
              <a:ext uri="{FF2B5EF4-FFF2-40B4-BE49-F238E27FC236}">
                <a16:creationId xmlns:a16="http://schemas.microsoft.com/office/drawing/2014/main" id="{17D1F162-D90B-4913-B5C5-89575380C636}"/>
              </a:ext>
            </a:extLst>
          </p:cNvPr>
          <p:cNvSpPr txBox="1"/>
          <p:nvPr/>
        </p:nvSpPr>
        <p:spPr>
          <a:xfrm>
            <a:off x="777056" y="4268963"/>
            <a:ext cx="6340197" cy="1323439"/>
          </a:xfrm>
          <a:prstGeom prst="rect">
            <a:avLst/>
          </a:prstGeom>
          <a:noFill/>
        </p:spPr>
        <p:txBody>
          <a:bodyPr wrap="none" rtlCol="0">
            <a:spAutoFit/>
          </a:bodyPr>
          <a:lstStyle/>
          <a:p>
            <a:r>
              <a:rPr kumimoji="1" lang="ja-JP" altLang="en-US" sz="1000" dirty="0">
                <a:latin typeface="+mn-ea"/>
              </a:rPr>
              <a:t>個別オファーについては個別オファーマスターにて管理され、全ユーザーで共通の条件が記載される想定。</a:t>
            </a:r>
            <a:endParaRPr kumimoji="1" lang="en-US" altLang="ja-JP" sz="1000" dirty="0">
              <a:latin typeface="+mn-ea"/>
            </a:endParaRPr>
          </a:p>
          <a:p>
            <a:r>
              <a:rPr kumimoji="1" lang="ja-JP" altLang="en-US" sz="1000" dirty="0">
                <a:latin typeface="+mn-ea"/>
              </a:rPr>
              <a:t>（パラメータについては要相談）</a:t>
            </a:r>
            <a:endParaRPr kumimoji="1" lang="en-US" altLang="ja-JP" sz="1000" dirty="0">
              <a:latin typeface="+mn-ea"/>
            </a:endParaRPr>
          </a:p>
          <a:p>
            <a:endParaRPr kumimoji="1" lang="en-US" altLang="ja-JP" sz="1000" dirty="0">
              <a:latin typeface="+mn-ea"/>
            </a:endParaRPr>
          </a:p>
          <a:p>
            <a:r>
              <a:rPr kumimoji="1" lang="ja-JP" altLang="en-US" sz="1000" dirty="0">
                <a:latin typeface="+mn-ea"/>
              </a:rPr>
              <a:t>例）</a:t>
            </a:r>
            <a:endParaRPr kumimoji="1" lang="en-US" altLang="ja-JP" sz="1000" dirty="0">
              <a:latin typeface="+mn-ea"/>
            </a:endParaRPr>
          </a:p>
          <a:p>
            <a:r>
              <a:rPr kumimoji="1" lang="ja-JP" altLang="en-US" sz="1000" dirty="0">
                <a:latin typeface="+mn-ea"/>
              </a:rPr>
              <a:t>プレイヤーランクが</a:t>
            </a:r>
            <a:r>
              <a:rPr kumimoji="1" lang="en-US" altLang="ja-JP" sz="1000" dirty="0">
                <a:latin typeface="+mn-ea"/>
              </a:rPr>
              <a:t>10</a:t>
            </a:r>
            <a:r>
              <a:rPr kumimoji="1" lang="ja-JP" altLang="en-US" sz="1000" dirty="0">
                <a:latin typeface="+mn-ea"/>
              </a:rPr>
              <a:t>までのキャラ：商品</a:t>
            </a:r>
            <a:r>
              <a:rPr kumimoji="1" lang="en-US" altLang="ja-JP" sz="1000" dirty="0">
                <a:latin typeface="+mn-ea"/>
              </a:rPr>
              <a:t>ID××</a:t>
            </a:r>
          </a:p>
          <a:p>
            <a:r>
              <a:rPr kumimoji="1" lang="ja-JP" altLang="en-US" sz="1000" dirty="0">
                <a:latin typeface="+mn-ea"/>
              </a:rPr>
              <a:t>メインストーリー</a:t>
            </a:r>
            <a:r>
              <a:rPr kumimoji="1" lang="en-US" altLang="ja-JP" sz="1000" dirty="0">
                <a:latin typeface="+mn-ea"/>
              </a:rPr>
              <a:t>5-10</a:t>
            </a:r>
            <a:r>
              <a:rPr kumimoji="1" lang="ja-JP" altLang="en-US" sz="1000" dirty="0">
                <a:latin typeface="+mn-ea"/>
              </a:rPr>
              <a:t>クリア：商品</a:t>
            </a:r>
            <a:r>
              <a:rPr kumimoji="1" lang="en-US" altLang="ja-JP" sz="1000" dirty="0">
                <a:latin typeface="+mn-ea"/>
              </a:rPr>
              <a:t>ID××</a:t>
            </a:r>
            <a:r>
              <a:rPr kumimoji="1" lang="ja-JP" altLang="en-US" sz="1000" dirty="0">
                <a:latin typeface="+mn-ea"/>
              </a:rPr>
              <a:t>：期限</a:t>
            </a:r>
            <a:r>
              <a:rPr kumimoji="1" lang="en-US" altLang="ja-JP" sz="1000" dirty="0">
                <a:latin typeface="+mn-ea"/>
              </a:rPr>
              <a:t>24h</a:t>
            </a:r>
          </a:p>
          <a:p>
            <a:endParaRPr kumimoji="1" lang="en-US" altLang="ja-JP" sz="1000" dirty="0">
              <a:latin typeface="+mn-ea"/>
            </a:endParaRPr>
          </a:p>
          <a:p>
            <a:r>
              <a:rPr kumimoji="1" lang="en-US" altLang="ja-JP" sz="1000" dirty="0">
                <a:latin typeface="+mn-ea"/>
              </a:rPr>
              <a:t>※</a:t>
            </a:r>
            <a:r>
              <a:rPr kumimoji="1" lang="ja-JP" altLang="en-US" sz="1000" dirty="0">
                <a:latin typeface="+mn-ea"/>
              </a:rPr>
              <a:t>まだきめきっていないため一旦大まかなイメージのみ記載。</a:t>
            </a:r>
            <a:endParaRPr kumimoji="1" lang="en-US" altLang="ja-JP" sz="1000" dirty="0">
              <a:latin typeface="+mn-ea"/>
            </a:endParaRPr>
          </a:p>
        </p:txBody>
      </p:sp>
    </p:spTree>
    <p:extLst>
      <p:ext uri="{BB962C8B-B14F-4D97-AF65-F5344CB8AC3E}">
        <p14:creationId xmlns:p14="http://schemas.microsoft.com/office/powerpoint/2010/main" val="2471211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図 32" descr="ブルー, 駐車 が含まれている画像&#10;&#10;自動的に生成された説明">
            <a:extLst>
              <a:ext uri="{FF2B5EF4-FFF2-40B4-BE49-F238E27FC236}">
                <a16:creationId xmlns:a16="http://schemas.microsoft.com/office/drawing/2014/main" id="{4705E858-2B96-4874-AA1B-1FD0C42CDD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878" y="1015745"/>
            <a:ext cx="754400" cy="1339272"/>
          </a:xfrm>
          <a:prstGeom prst="rect">
            <a:avLst/>
          </a:prstGeom>
        </p:spPr>
      </p:pic>
      <p:pic>
        <p:nvPicPr>
          <p:cNvPr id="106" name="図 105" descr="スクリーンショット, ブルー が含まれている画像&#10;&#10;自動的に生成された説明">
            <a:extLst>
              <a:ext uri="{FF2B5EF4-FFF2-40B4-BE49-F238E27FC236}">
                <a16:creationId xmlns:a16="http://schemas.microsoft.com/office/drawing/2014/main" id="{92D19E0B-E333-4FDE-B720-E2B8A0215C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7467" y="4257859"/>
            <a:ext cx="752661" cy="1336185"/>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992853" cy="307777"/>
          </a:xfrm>
          <a:prstGeom prst="rect">
            <a:avLst/>
          </a:prstGeom>
          <a:noFill/>
        </p:spPr>
        <p:txBody>
          <a:bodyPr wrap="none" rtlCol="0">
            <a:spAutoFit/>
          </a:bodyPr>
          <a:lstStyle/>
          <a:p>
            <a:r>
              <a:rPr kumimoji="1" lang="ja-JP" altLang="en-US" sz="1400" b="1" dirty="0"/>
              <a:t>●フロー</a:t>
            </a:r>
            <a:r>
              <a:rPr kumimoji="1" lang="ja-JP" altLang="en-US" sz="1000" b="1" dirty="0">
                <a:solidFill>
                  <a:srgbClr val="FF0000"/>
                </a:solidFill>
              </a:rPr>
              <a:t>（</a:t>
            </a:r>
            <a:r>
              <a:rPr kumimoji="1" lang="en-US" altLang="ja-JP" sz="1000" b="1" dirty="0">
                <a:solidFill>
                  <a:srgbClr val="FF0000"/>
                </a:solidFill>
              </a:rPr>
              <a:t>20191224</a:t>
            </a:r>
            <a:r>
              <a:rPr kumimoji="1" lang="ja-JP" altLang="en-US" sz="1000" b="1" dirty="0">
                <a:solidFill>
                  <a:srgbClr val="FF0000"/>
                </a:solidFill>
              </a:rPr>
              <a:t>修正）</a:t>
            </a:r>
          </a:p>
        </p:txBody>
      </p:sp>
      <p:sp>
        <p:nvSpPr>
          <p:cNvPr id="25" name="楕円 24">
            <a:extLst>
              <a:ext uri="{FF2B5EF4-FFF2-40B4-BE49-F238E27FC236}">
                <a16:creationId xmlns:a16="http://schemas.microsoft.com/office/drawing/2014/main" id="{3B747B1F-2E1C-4EBF-B76A-FE7BB820C473}"/>
              </a:ext>
            </a:extLst>
          </p:cNvPr>
          <p:cNvSpPr/>
          <p:nvPr/>
        </p:nvSpPr>
        <p:spPr>
          <a:xfrm>
            <a:off x="1609619" y="1517106"/>
            <a:ext cx="336550" cy="3365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93E139A-B8A5-4DEF-8C0A-0C8BFE500F5C}"/>
              </a:ext>
            </a:extLst>
          </p:cNvPr>
          <p:cNvCxnSpPr>
            <a:cxnSpLocks/>
            <a:stCxn id="33" idx="3"/>
            <a:endCxn id="25" idx="2"/>
          </p:cNvCxnSpPr>
          <p:nvPr/>
        </p:nvCxnSpPr>
        <p:spPr>
          <a:xfrm>
            <a:off x="1413278" y="1685381"/>
            <a:ext cx="1963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AD20EF66-AD5D-42D6-A569-272963D48BD8}"/>
              </a:ext>
            </a:extLst>
          </p:cNvPr>
          <p:cNvCxnSpPr>
            <a:cxnSpLocks/>
            <a:stCxn id="25" idx="6"/>
            <a:endCxn id="56" idx="1"/>
          </p:cNvCxnSpPr>
          <p:nvPr/>
        </p:nvCxnSpPr>
        <p:spPr>
          <a:xfrm>
            <a:off x="1946169" y="1685381"/>
            <a:ext cx="6196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E63152BB-4741-4A13-834A-6094A7E90F00}"/>
              </a:ext>
            </a:extLst>
          </p:cNvPr>
          <p:cNvCxnSpPr>
            <a:cxnSpLocks/>
            <a:stCxn id="25" idx="6"/>
            <a:endCxn id="106" idx="1"/>
          </p:cNvCxnSpPr>
          <p:nvPr/>
        </p:nvCxnSpPr>
        <p:spPr>
          <a:xfrm>
            <a:off x="1946169" y="1685381"/>
            <a:ext cx="611298" cy="324057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テキスト ボックス 1">
            <a:extLst>
              <a:ext uri="{FF2B5EF4-FFF2-40B4-BE49-F238E27FC236}">
                <a16:creationId xmlns:a16="http://schemas.microsoft.com/office/drawing/2014/main" id="{F647E29A-E557-4787-9420-6A430A23FE1F}"/>
              </a:ext>
            </a:extLst>
          </p:cNvPr>
          <p:cNvSpPr txBox="1"/>
          <p:nvPr/>
        </p:nvSpPr>
        <p:spPr>
          <a:xfrm>
            <a:off x="369497" y="2365945"/>
            <a:ext cx="1338828" cy="200055"/>
          </a:xfrm>
          <a:prstGeom prst="rect">
            <a:avLst/>
          </a:prstGeom>
          <a:noFill/>
        </p:spPr>
        <p:txBody>
          <a:bodyPr wrap="none" rtlCol="0">
            <a:spAutoFit/>
          </a:bodyPr>
          <a:lstStyle/>
          <a:p>
            <a:r>
              <a:rPr kumimoji="1" lang="en-US" altLang="ja-JP" sz="700" dirty="0">
                <a:latin typeface="+mn-ea"/>
              </a:rPr>
              <a:t>sh100.</a:t>
            </a:r>
            <a:r>
              <a:rPr kumimoji="1" lang="ja-JP" altLang="en-US" sz="700" dirty="0">
                <a:latin typeface="+mn-ea"/>
              </a:rPr>
              <a:t>ショップトップ画面</a:t>
            </a:r>
          </a:p>
        </p:txBody>
      </p:sp>
      <p:sp>
        <p:nvSpPr>
          <p:cNvPr id="28" name="テキスト ボックス 27">
            <a:extLst>
              <a:ext uri="{FF2B5EF4-FFF2-40B4-BE49-F238E27FC236}">
                <a16:creationId xmlns:a16="http://schemas.microsoft.com/office/drawing/2014/main" id="{D31E5D90-3588-4106-93B0-C4A16A409D12}"/>
              </a:ext>
            </a:extLst>
          </p:cNvPr>
          <p:cNvSpPr txBox="1"/>
          <p:nvPr/>
        </p:nvSpPr>
        <p:spPr>
          <a:xfrm>
            <a:off x="1675282" y="1221488"/>
            <a:ext cx="902811" cy="415498"/>
          </a:xfrm>
          <a:prstGeom prst="rect">
            <a:avLst/>
          </a:prstGeom>
          <a:noFill/>
        </p:spPr>
        <p:txBody>
          <a:bodyPr wrap="none" rtlCol="0">
            <a:spAutoFit/>
          </a:bodyPr>
          <a:lstStyle/>
          <a:p>
            <a:pPr algn="r"/>
            <a:r>
              <a:rPr kumimoji="1" lang="ja-JP" altLang="en-US" sz="700" dirty="0">
                <a:latin typeface="+mn-ea"/>
              </a:rPr>
              <a:t>スペシャルセール</a:t>
            </a:r>
            <a:endParaRPr kumimoji="1" lang="en-US" altLang="ja-JP" sz="700" dirty="0">
              <a:latin typeface="+mn-ea"/>
            </a:endParaRPr>
          </a:p>
          <a:p>
            <a:pPr algn="r"/>
            <a:r>
              <a:rPr kumimoji="1" lang="en-US" altLang="ja-JP" sz="700" dirty="0">
                <a:latin typeface="+mn-ea"/>
              </a:rPr>
              <a:t>or</a:t>
            </a:r>
          </a:p>
          <a:p>
            <a:pPr algn="r"/>
            <a:r>
              <a:rPr kumimoji="1" lang="ja-JP" altLang="en-US" sz="700" dirty="0">
                <a:latin typeface="+mn-ea"/>
              </a:rPr>
              <a:t>アイテム</a:t>
            </a:r>
            <a:endParaRPr kumimoji="1" lang="en-US" altLang="ja-JP" sz="700" dirty="0">
              <a:latin typeface="+mn-ea"/>
            </a:endParaRPr>
          </a:p>
        </p:txBody>
      </p:sp>
      <p:sp>
        <p:nvSpPr>
          <p:cNvPr id="30" name="テキスト ボックス 29">
            <a:extLst>
              <a:ext uri="{FF2B5EF4-FFF2-40B4-BE49-F238E27FC236}">
                <a16:creationId xmlns:a16="http://schemas.microsoft.com/office/drawing/2014/main" id="{3A942D35-00D9-482F-8276-1DD36B4FA020}"/>
              </a:ext>
            </a:extLst>
          </p:cNvPr>
          <p:cNvSpPr txBox="1"/>
          <p:nvPr/>
        </p:nvSpPr>
        <p:spPr>
          <a:xfrm>
            <a:off x="3516903" y="2342518"/>
            <a:ext cx="1088760" cy="200055"/>
          </a:xfrm>
          <a:prstGeom prst="rect">
            <a:avLst/>
          </a:prstGeom>
          <a:noFill/>
        </p:spPr>
        <p:txBody>
          <a:bodyPr wrap="none" rtlCol="0">
            <a:spAutoFit/>
          </a:bodyPr>
          <a:lstStyle/>
          <a:p>
            <a:r>
              <a:rPr kumimoji="1" lang="en-US" altLang="ja-JP" sz="700" dirty="0">
                <a:latin typeface="+mn-ea"/>
              </a:rPr>
              <a:t>sh210.</a:t>
            </a:r>
            <a:r>
              <a:rPr kumimoji="1" lang="ja-JP" altLang="en-US" sz="700" dirty="0">
                <a:latin typeface="+mn-ea"/>
              </a:rPr>
              <a:t> 商品購入確認</a:t>
            </a:r>
          </a:p>
        </p:txBody>
      </p:sp>
      <p:sp>
        <p:nvSpPr>
          <p:cNvPr id="40" name="テキスト ボックス 39">
            <a:extLst>
              <a:ext uri="{FF2B5EF4-FFF2-40B4-BE49-F238E27FC236}">
                <a16:creationId xmlns:a16="http://schemas.microsoft.com/office/drawing/2014/main" id="{81DDC95D-6FCE-4638-B717-3169631793D0}"/>
              </a:ext>
            </a:extLst>
          </p:cNvPr>
          <p:cNvSpPr txBox="1"/>
          <p:nvPr/>
        </p:nvSpPr>
        <p:spPr>
          <a:xfrm>
            <a:off x="2269705" y="3979271"/>
            <a:ext cx="1345240" cy="200055"/>
          </a:xfrm>
          <a:prstGeom prst="rect">
            <a:avLst/>
          </a:prstGeom>
          <a:noFill/>
        </p:spPr>
        <p:txBody>
          <a:bodyPr wrap="none" rtlCol="0">
            <a:spAutoFit/>
          </a:bodyPr>
          <a:lstStyle/>
          <a:p>
            <a:r>
              <a:rPr kumimoji="1" lang="en-US" altLang="ja-JP" sz="700" dirty="0">
                <a:latin typeface="+mn-ea"/>
              </a:rPr>
              <a:t>sh110a.</a:t>
            </a:r>
            <a:r>
              <a:rPr kumimoji="1" lang="ja-JP" altLang="en-US" sz="700" dirty="0">
                <a:latin typeface="+mn-ea"/>
              </a:rPr>
              <a:t>セットアイテム一覧</a:t>
            </a:r>
          </a:p>
        </p:txBody>
      </p:sp>
      <p:pic>
        <p:nvPicPr>
          <p:cNvPr id="37" name="図 36" descr="白いバックグラウンドのスクリーンショット&#10;&#10;自動的に生成された説明">
            <a:extLst>
              <a:ext uri="{FF2B5EF4-FFF2-40B4-BE49-F238E27FC236}">
                <a16:creationId xmlns:a16="http://schemas.microsoft.com/office/drawing/2014/main" id="{8D6C60DF-D9A9-4833-9EC7-EFD574192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3145" y="4251457"/>
            <a:ext cx="752990" cy="1339266"/>
          </a:xfrm>
          <a:prstGeom prst="rect">
            <a:avLst/>
          </a:prstGeom>
        </p:spPr>
      </p:pic>
      <p:sp>
        <p:nvSpPr>
          <p:cNvPr id="39" name="正方形/長方形 38">
            <a:extLst>
              <a:ext uri="{FF2B5EF4-FFF2-40B4-BE49-F238E27FC236}">
                <a16:creationId xmlns:a16="http://schemas.microsoft.com/office/drawing/2014/main" id="{69D9BD00-A9C6-436B-A09A-BC07BD010550}"/>
              </a:ext>
            </a:extLst>
          </p:cNvPr>
          <p:cNvSpPr/>
          <p:nvPr/>
        </p:nvSpPr>
        <p:spPr>
          <a:xfrm>
            <a:off x="3666295" y="4767206"/>
            <a:ext cx="950624" cy="307777"/>
          </a:xfrm>
          <a:prstGeom prst="rect">
            <a:avLst/>
          </a:prstGeom>
        </p:spPr>
        <p:style>
          <a:lnRef idx="2">
            <a:schemeClr val="dk1"/>
          </a:lnRef>
          <a:fillRef idx="1">
            <a:schemeClr val="lt1"/>
          </a:fillRef>
          <a:effectRef idx="0">
            <a:schemeClr val="dk1"/>
          </a:effectRef>
          <a:fontRef idx="minor">
            <a:schemeClr val="dk1"/>
          </a:fontRef>
        </p:style>
        <p:txBody>
          <a:bodyPr wrap="none" rtlCol="0" anchor="ctr"/>
          <a:lstStyle/>
          <a:p>
            <a:pPr algn="ctr"/>
            <a:r>
              <a:rPr kumimoji="1" lang="en-US" altLang="ja-JP" sz="1100" dirty="0">
                <a:latin typeface="+mn-ea"/>
              </a:rPr>
              <a:t>OS</a:t>
            </a:r>
            <a:r>
              <a:rPr kumimoji="1" lang="ja-JP" altLang="en-US" sz="1100" dirty="0">
                <a:latin typeface="+mn-ea"/>
              </a:rPr>
              <a:t>の確認</a:t>
            </a:r>
            <a:endParaRPr kumimoji="1" lang="en-US" altLang="ja-JP" sz="1100" dirty="0">
              <a:latin typeface="+mn-ea"/>
            </a:endParaRPr>
          </a:p>
        </p:txBody>
      </p:sp>
      <p:cxnSp>
        <p:nvCxnSpPr>
          <p:cNvPr id="43" name="直線矢印コネクタ 49">
            <a:extLst>
              <a:ext uri="{FF2B5EF4-FFF2-40B4-BE49-F238E27FC236}">
                <a16:creationId xmlns:a16="http://schemas.microsoft.com/office/drawing/2014/main" id="{2EBA4B36-722B-40F5-9670-17E830D109A3}"/>
              </a:ext>
            </a:extLst>
          </p:cNvPr>
          <p:cNvCxnSpPr>
            <a:cxnSpLocks/>
            <a:stCxn id="106" idx="3"/>
            <a:endCxn id="39" idx="1"/>
          </p:cNvCxnSpPr>
          <p:nvPr/>
        </p:nvCxnSpPr>
        <p:spPr>
          <a:xfrm flipV="1">
            <a:off x="3310128" y="4921095"/>
            <a:ext cx="356167" cy="485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直線矢印コネクタ 53">
            <a:extLst>
              <a:ext uri="{FF2B5EF4-FFF2-40B4-BE49-F238E27FC236}">
                <a16:creationId xmlns:a16="http://schemas.microsoft.com/office/drawing/2014/main" id="{38557A7C-F0CB-4CF9-B1AC-5A8884AA30B2}"/>
              </a:ext>
            </a:extLst>
          </p:cNvPr>
          <p:cNvCxnSpPr>
            <a:cxnSpLocks/>
            <a:stCxn id="39" idx="3"/>
            <a:endCxn id="37" idx="1"/>
          </p:cNvCxnSpPr>
          <p:nvPr/>
        </p:nvCxnSpPr>
        <p:spPr>
          <a:xfrm flipV="1">
            <a:off x="4616919" y="4921090"/>
            <a:ext cx="346226" cy="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7F4EBAB5-8CF1-499C-B1AF-C43374281FC9}"/>
              </a:ext>
            </a:extLst>
          </p:cNvPr>
          <p:cNvSpPr txBox="1"/>
          <p:nvPr/>
        </p:nvSpPr>
        <p:spPr>
          <a:xfrm>
            <a:off x="2271896" y="5592288"/>
            <a:ext cx="1338828" cy="200055"/>
          </a:xfrm>
          <a:prstGeom prst="rect">
            <a:avLst/>
          </a:prstGeom>
          <a:noFill/>
        </p:spPr>
        <p:txBody>
          <a:bodyPr wrap="none" rtlCol="0">
            <a:spAutoFit/>
          </a:bodyPr>
          <a:lstStyle/>
          <a:p>
            <a:r>
              <a:rPr kumimoji="1" lang="en-US" altLang="ja-JP" sz="700" dirty="0">
                <a:latin typeface="+mn-ea"/>
              </a:rPr>
              <a:t>sh110.</a:t>
            </a:r>
            <a:r>
              <a:rPr kumimoji="1" lang="ja-JP" altLang="en-US" sz="700" dirty="0">
                <a:latin typeface="+mn-ea"/>
              </a:rPr>
              <a:t>クルスタル商品一覧</a:t>
            </a:r>
          </a:p>
        </p:txBody>
      </p:sp>
      <p:sp>
        <p:nvSpPr>
          <p:cNvPr id="47" name="テキスト ボックス 46">
            <a:extLst>
              <a:ext uri="{FF2B5EF4-FFF2-40B4-BE49-F238E27FC236}">
                <a16:creationId xmlns:a16="http://schemas.microsoft.com/office/drawing/2014/main" id="{A57B32B2-B998-4EFE-85CB-16CCB3E86862}"/>
              </a:ext>
            </a:extLst>
          </p:cNvPr>
          <p:cNvSpPr txBox="1"/>
          <p:nvPr/>
        </p:nvSpPr>
        <p:spPr>
          <a:xfrm>
            <a:off x="4673673" y="5592288"/>
            <a:ext cx="1338828" cy="200055"/>
          </a:xfrm>
          <a:prstGeom prst="rect">
            <a:avLst/>
          </a:prstGeom>
          <a:noFill/>
        </p:spPr>
        <p:txBody>
          <a:bodyPr wrap="none" rtlCol="0">
            <a:spAutoFit/>
          </a:bodyPr>
          <a:lstStyle/>
          <a:p>
            <a:r>
              <a:rPr kumimoji="1" lang="en-US" altLang="ja-JP" sz="700" dirty="0">
                <a:latin typeface="+mn-ea"/>
              </a:rPr>
              <a:t>sh120.</a:t>
            </a:r>
            <a:r>
              <a:rPr kumimoji="1" lang="ja-JP" altLang="en-US" sz="700" dirty="0">
                <a:latin typeface="+mn-ea"/>
              </a:rPr>
              <a:t>クルスタル購入結果</a:t>
            </a:r>
          </a:p>
        </p:txBody>
      </p:sp>
      <p:cxnSp>
        <p:nvCxnSpPr>
          <p:cNvPr id="49" name="直線矢印コネクタ 30">
            <a:extLst>
              <a:ext uri="{FF2B5EF4-FFF2-40B4-BE49-F238E27FC236}">
                <a16:creationId xmlns:a16="http://schemas.microsoft.com/office/drawing/2014/main" id="{B0F8ABFC-0766-46A2-A311-DFEDF01C495C}"/>
              </a:ext>
            </a:extLst>
          </p:cNvPr>
          <p:cNvCxnSpPr>
            <a:cxnSpLocks/>
            <a:endCxn id="51" idx="1"/>
          </p:cNvCxnSpPr>
          <p:nvPr/>
        </p:nvCxnSpPr>
        <p:spPr>
          <a:xfrm rot="16200000" flipH="1">
            <a:off x="3203409" y="5329647"/>
            <a:ext cx="326974" cy="84914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pic>
        <p:nvPicPr>
          <p:cNvPr id="51" name="図 50" descr="パソコンの画面&#10;&#10;自動的に生成された説明">
            <a:extLst>
              <a:ext uri="{FF2B5EF4-FFF2-40B4-BE49-F238E27FC236}">
                <a16:creationId xmlns:a16="http://schemas.microsoft.com/office/drawing/2014/main" id="{B9A50F75-D7ED-4807-957E-39CE230C71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91467" y="5246413"/>
            <a:ext cx="756423" cy="1342583"/>
          </a:xfrm>
          <a:prstGeom prst="rect">
            <a:avLst/>
          </a:prstGeom>
        </p:spPr>
      </p:pic>
      <p:sp>
        <p:nvSpPr>
          <p:cNvPr id="53" name="テキスト ボックス 52">
            <a:extLst>
              <a:ext uri="{FF2B5EF4-FFF2-40B4-BE49-F238E27FC236}">
                <a16:creationId xmlns:a16="http://schemas.microsoft.com/office/drawing/2014/main" id="{46D3CF27-37D3-409C-84A5-F7A30E276264}"/>
              </a:ext>
            </a:extLst>
          </p:cNvPr>
          <p:cNvSpPr txBox="1"/>
          <p:nvPr/>
        </p:nvSpPr>
        <p:spPr>
          <a:xfrm>
            <a:off x="3458354" y="6587340"/>
            <a:ext cx="1370888" cy="200055"/>
          </a:xfrm>
          <a:prstGeom prst="rect">
            <a:avLst/>
          </a:prstGeom>
          <a:noFill/>
        </p:spPr>
        <p:txBody>
          <a:bodyPr wrap="none" rtlCol="0">
            <a:spAutoFit/>
          </a:bodyPr>
          <a:lstStyle/>
          <a:p>
            <a:r>
              <a:rPr kumimoji="1" lang="en-US" altLang="ja-JP" sz="700" dirty="0">
                <a:latin typeface="+mn-ea"/>
              </a:rPr>
              <a:t>sh110b.webview</a:t>
            </a:r>
            <a:r>
              <a:rPr kumimoji="1" lang="ja-JP" altLang="en-US" sz="700" dirty="0">
                <a:latin typeface="+mn-ea"/>
              </a:rPr>
              <a:t>メッセージ</a:t>
            </a:r>
          </a:p>
        </p:txBody>
      </p:sp>
      <p:pic>
        <p:nvPicPr>
          <p:cNvPr id="56" name="図 55" descr="スクリーンショット, コンピュータ が含まれている画像&#10;&#10;自動的に生成された説明">
            <a:extLst>
              <a:ext uri="{FF2B5EF4-FFF2-40B4-BE49-F238E27FC236}">
                <a16:creationId xmlns:a16="http://schemas.microsoft.com/office/drawing/2014/main" id="{4E1C42DF-0F73-4DA5-999E-1F3D79F3079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65829" y="1015745"/>
            <a:ext cx="752993" cy="1339272"/>
          </a:xfrm>
          <a:prstGeom prst="rect">
            <a:avLst/>
          </a:prstGeom>
        </p:spPr>
      </p:pic>
      <p:pic>
        <p:nvPicPr>
          <p:cNvPr id="58" name="図 57" descr="文字と写真のスクリーンショット&#10;&#10;自動的に生成された説明">
            <a:extLst>
              <a:ext uri="{FF2B5EF4-FFF2-40B4-BE49-F238E27FC236}">
                <a16:creationId xmlns:a16="http://schemas.microsoft.com/office/drawing/2014/main" id="{8166F2D8-D465-41AA-B5ED-CCBF2B21AF5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66295" y="1015745"/>
            <a:ext cx="754560" cy="1339274"/>
          </a:xfrm>
          <a:prstGeom prst="rect">
            <a:avLst/>
          </a:prstGeom>
        </p:spPr>
      </p:pic>
      <p:pic>
        <p:nvPicPr>
          <p:cNvPr id="59" name="図 58" descr="コンピューターのスクリーンショット&#10;&#10;自動的に生成された説明">
            <a:extLst>
              <a:ext uri="{FF2B5EF4-FFF2-40B4-BE49-F238E27FC236}">
                <a16:creationId xmlns:a16="http://schemas.microsoft.com/office/drawing/2014/main" id="{142AD7F0-C072-44EB-ADAD-53E657F0F3F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64442" y="2633605"/>
            <a:ext cx="755767" cy="1339264"/>
          </a:xfrm>
          <a:prstGeom prst="rect">
            <a:avLst/>
          </a:prstGeom>
        </p:spPr>
      </p:pic>
      <p:cxnSp>
        <p:nvCxnSpPr>
          <p:cNvPr id="84" name="直線矢印コネクタ 83">
            <a:extLst>
              <a:ext uri="{FF2B5EF4-FFF2-40B4-BE49-F238E27FC236}">
                <a16:creationId xmlns:a16="http://schemas.microsoft.com/office/drawing/2014/main" id="{285CE425-AD85-4264-B05C-CF8B12E40B7C}"/>
              </a:ext>
            </a:extLst>
          </p:cNvPr>
          <p:cNvCxnSpPr>
            <a:cxnSpLocks/>
            <a:stCxn id="56" idx="2"/>
            <a:endCxn id="59" idx="0"/>
          </p:cNvCxnSpPr>
          <p:nvPr/>
        </p:nvCxnSpPr>
        <p:spPr>
          <a:xfrm>
            <a:off x="2942326" y="2355017"/>
            <a:ext cx="0" cy="2785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直線矢印コネクタ 86">
            <a:extLst>
              <a:ext uri="{FF2B5EF4-FFF2-40B4-BE49-F238E27FC236}">
                <a16:creationId xmlns:a16="http://schemas.microsoft.com/office/drawing/2014/main" id="{B8A41B5D-8C0E-4A57-8588-B00905699969}"/>
              </a:ext>
            </a:extLst>
          </p:cNvPr>
          <p:cNvCxnSpPr>
            <a:cxnSpLocks/>
            <a:endCxn id="59" idx="2"/>
          </p:cNvCxnSpPr>
          <p:nvPr/>
        </p:nvCxnSpPr>
        <p:spPr>
          <a:xfrm flipV="1">
            <a:off x="2942325" y="3972869"/>
            <a:ext cx="1" cy="2785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6" name="テキスト ボックス 95">
            <a:extLst>
              <a:ext uri="{FF2B5EF4-FFF2-40B4-BE49-F238E27FC236}">
                <a16:creationId xmlns:a16="http://schemas.microsoft.com/office/drawing/2014/main" id="{4D4BC4B2-A0BB-4F65-859A-427EBD626669}"/>
              </a:ext>
            </a:extLst>
          </p:cNvPr>
          <p:cNvSpPr txBox="1"/>
          <p:nvPr/>
        </p:nvSpPr>
        <p:spPr>
          <a:xfrm>
            <a:off x="2442248" y="2342519"/>
            <a:ext cx="875561" cy="200055"/>
          </a:xfrm>
          <a:prstGeom prst="rect">
            <a:avLst/>
          </a:prstGeom>
          <a:noFill/>
        </p:spPr>
        <p:txBody>
          <a:bodyPr wrap="none" rtlCol="0">
            <a:spAutoFit/>
          </a:bodyPr>
          <a:lstStyle/>
          <a:p>
            <a:r>
              <a:rPr kumimoji="1" lang="en-US" altLang="ja-JP" sz="700" dirty="0">
                <a:latin typeface="+mn-ea"/>
              </a:rPr>
              <a:t>sh200.</a:t>
            </a:r>
            <a:r>
              <a:rPr kumimoji="1" lang="ja-JP" altLang="en-US" sz="700" dirty="0">
                <a:latin typeface="+mn-ea"/>
              </a:rPr>
              <a:t> 商品一覧</a:t>
            </a:r>
          </a:p>
        </p:txBody>
      </p:sp>
      <p:cxnSp>
        <p:nvCxnSpPr>
          <p:cNvPr id="97" name="直線矢印コネクタ 96">
            <a:extLst>
              <a:ext uri="{FF2B5EF4-FFF2-40B4-BE49-F238E27FC236}">
                <a16:creationId xmlns:a16="http://schemas.microsoft.com/office/drawing/2014/main" id="{C4FC6126-62FB-49C6-A977-BC58CD254B0E}"/>
              </a:ext>
            </a:extLst>
          </p:cNvPr>
          <p:cNvCxnSpPr>
            <a:cxnSpLocks/>
            <a:stCxn id="56" idx="3"/>
            <a:endCxn id="58" idx="1"/>
          </p:cNvCxnSpPr>
          <p:nvPr/>
        </p:nvCxnSpPr>
        <p:spPr>
          <a:xfrm>
            <a:off x="3318822" y="1685381"/>
            <a:ext cx="34747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0" name="テキスト ボックス 99">
            <a:extLst>
              <a:ext uri="{FF2B5EF4-FFF2-40B4-BE49-F238E27FC236}">
                <a16:creationId xmlns:a16="http://schemas.microsoft.com/office/drawing/2014/main" id="{621E13C5-A176-4D26-85DE-E509D43139A2}"/>
              </a:ext>
            </a:extLst>
          </p:cNvPr>
          <p:cNvSpPr txBox="1"/>
          <p:nvPr/>
        </p:nvSpPr>
        <p:spPr>
          <a:xfrm>
            <a:off x="1944585" y="4667178"/>
            <a:ext cx="633508" cy="200055"/>
          </a:xfrm>
          <a:prstGeom prst="rect">
            <a:avLst/>
          </a:prstGeom>
          <a:noFill/>
        </p:spPr>
        <p:txBody>
          <a:bodyPr wrap="none" rtlCol="0">
            <a:spAutoFit/>
          </a:bodyPr>
          <a:lstStyle/>
          <a:p>
            <a:pPr algn="r"/>
            <a:r>
              <a:rPr kumimoji="1" lang="ja-JP" altLang="en-US" sz="700" dirty="0">
                <a:latin typeface="+mn-ea"/>
              </a:rPr>
              <a:t>クリスタル</a:t>
            </a:r>
            <a:endParaRPr kumimoji="1" lang="en-US" altLang="ja-JP" sz="700" dirty="0">
              <a:latin typeface="+mn-ea"/>
            </a:endParaRPr>
          </a:p>
        </p:txBody>
      </p:sp>
    </p:spTree>
    <p:extLst>
      <p:ext uri="{BB962C8B-B14F-4D97-AF65-F5344CB8AC3E}">
        <p14:creationId xmlns:p14="http://schemas.microsoft.com/office/powerpoint/2010/main" val="2298862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図 33" descr="ブルー, 駐車 が含まれている画像&#10;&#10;自動的に生成された説明">
            <a:extLst>
              <a:ext uri="{FF2B5EF4-FFF2-40B4-BE49-F238E27FC236}">
                <a16:creationId xmlns:a16="http://schemas.microsoft.com/office/drawing/2014/main" id="{8C14B938-D1F0-40F9-8FCB-B67B888AFA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654" y="1120174"/>
            <a:ext cx="2160290" cy="383512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3499676" cy="276999"/>
          </a:xfrm>
          <a:prstGeom prst="rect">
            <a:avLst/>
          </a:prstGeom>
          <a:noFill/>
        </p:spPr>
        <p:txBody>
          <a:bodyPr wrap="none" rtlCol="0">
            <a:spAutoFit/>
          </a:bodyPr>
          <a:lstStyle/>
          <a:p>
            <a:r>
              <a:rPr kumimoji="1" lang="ja-JP" altLang="en-US" sz="1200" b="1" dirty="0"/>
              <a:t>○</a:t>
            </a:r>
            <a:r>
              <a:rPr kumimoji="1" lang="en-US" altLang="ja-JP" sz="1200" b="1" dirty="0"/>
              <a:t>sh100</a:t>
            </a:r>
            <a:r>
              <a:rPr kumimoji="1" lang="ja-JP" altLang="en-US" sz="1200" b="1" dirty="0"/>
              <a:t>．ショップトップ画面</a:t>
            </a:r>
            <a:r>
              <a:rPr kumimoji="1" lang="ja-JP" altLang="en-US" sz="1000" b="1" dirty="0">
                <a:solidFill>
                  <a:srgbClr val="FF0000"/>
                </a:solidFill>
              </a:rPr>
              <a:t>（</a:t>
            </a:r>
            <a:r>
              <a:rPr kumimoji="1" lang="en-US" altLang="ja-JP" sz="1000" b="1" dirty="0">
                <a:solidFill>
                  <a:srgbClr val="FF0000"/>
                </a:solidFill>
              </a:rPr>
              <a:t>20191224</a:t>
            </a:r>
            <a:r>
              <a:rPr kumimoji="1" lang="ja-JP" altLang="en-US" sz="1000" b="1" dirty="0">
                <a:solidFill>
                  <a:srgbClr val="FF0000"/>
                </a:solidFill>
              </a:rPr>
              <a:t>修正）</a:t>
            </a:r>
          </a:p>
        </p:txBody>
      </p:sp>
      <p:cxnSp>
        <p:nvCxnSpPr>
          <p:cNvPr id="3" name="直線コネクタ 2">
            <a:extLst>
              <a:ext uri="{FF2B5EF4-FFF2-40B4-BE49-F238E27FC236}">
                <a16:creationId xmlns:a16="http://schemas.microsoft.com/office/drawing/2014/main" id="{C6FC75B8-CAD1-42FA-BCAC-A58B958A9393}"/>
              </a:ext>
            </a:extLst>
          </p:cNvPr>
          <p:cNvCxnSpPr>
            <a:cxnSpLocks/>
            <a:stCxn id="4" idx="1"/>
          </p:cNvCxnSpPr>
          <p:nvPr/>
        </p:nvCxnSpPr>
        <p:spPr>
          <a:xfrm flipH="1">
            <a:off x="2875443" y="1267901"/>
            <a:ext cx="232656" cy="15389"/>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 name="テキスト ボックス 3">
            <a:extLst>
              <a:ext uri="{FF2B5EF4-FFF2-40B4-BE49-F238E27FC236}">
                <a16:creationId xmlns:a16="http://schemas.microsoft.com/office/drawing/2014/main" id="{6BFB8F71-0BD7-4E80-840C-A1A80A0BB297}"/>
              </a:ext>
            </a:extLst>
          </p:cNvPr>
          <p:cNvSpPr txBox="1"/>
          <p:nvPr/>
        </p:nvSpPr>
        <p:spPr>
          <a:xfrm>
            <a:off x="3108099" y="1160179"/>
            <a:ext cx="723275"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．ヘッダ</a:t>
            </a:r>
          </a:p>
        </p:txBody>
      </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2079889" y="1507745"/>
            <a:ext cx="1028210" cy="229949"/>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8A2E84CC-F707-439A-94C2-F32F6FFF8A15}"/>
              </a:ext>
            </a:extLst>
          </p:cNvPr>
          <p:cNvCxnSpPr>
            <a:cxnSpLocks/>
            <a:stCxn id="41" idx="1"/>
          </p:cNvCxnSpPr>
          <p:nvPr/>
        </p:nvCxnSpPr>
        <p:spPr>
          <a:xfrm flipH="1">
            <a:off x="2815407" y="1989441"/>
            <a:ext cx="292692" cy="7583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610465" y="2225823"/>
            <a:ext cx="497634" cy="116452"/>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E05ED3ED-959A-4E69-B6B6-AD7B4784656D}"/>
              </a:ext>
            </a:extLst>
          </p:cNvPr>
          <p:cNvCxnSpPr>
            <a:cxnSpLocks/>
            <a:stCxn id="47" idx="1"/>
          </p:cNvCxnSpPr>
          <p:nvPr/>
        </p:nvCxnSpPr>
        <p:spPr>
          <a:xfrm flipH="1">
            <a:off x="2689859" y="4586041"/>
            <a:ext cx="418240" cy="17661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475B2165-277A-4D58-8C01-DD0EC82536CB}"/>
              </a:ext>
            </a:extLst>
          </p:cNvPr>
          <p:cNvCxnSpPr>
            <a:cxnSpLocks/>
            <a:stCxn id="45" idx="1"/>
          </p:cNvCxnSpPr>
          <p:nvPr/>
        </p:nvCxnSpPr>
        <p:spPr>
          <a:xfrm flipH="1">
            <a:off x="2689859" y="2636263"/>
            <a:ext cx="418240" cy="4294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0734F81F-5458-4DBA-BE7D-A1B37839869C}"/>
              </a:ext>
            </a:extLst>
          </p:cNvPr>
          <p:cNvSpPr txBox="1"/>
          <p:nvPr/>
        </p:nvSpPr>
        <p:spPr>
          <a:xfrm>
            <a:off x="3108099" y="1400023"/>
            <a:ext cx="1031051" cy="215444"/>
          </a:xfrm>
          <a:prstGeom prst="rect">
            <a:avLst/>
          </a:prstGeom>
          <a:noFill/>
        </p:spPr>
        <p:txBody>
          <a:bodyPr wrap="none" rtlCol="0">
            <a:spAutoFit/>
          </a:bodyPr>
          <a:lstStyle/>
          <a:p>
            <a:r>
              <a:rPr kumimoji="1" lang="en-US" altLang="ja-JP" sz="800" dirty="0">
                <a:latin typeface="+mn-ea"/>
              </a:rPr>
              <a:t>02</a:t>
            </a:r>
            <a:r>
              <a:rPr kumimoji="1" lang="ja-JP" altLang="en-US" sz="800" dirty="0">
                <a:latin typeface="+mn-ea"/>
              </a:rPr>
              <a:t>．ページ見出し</a:t>
            </a:r>
          </a:p>
        </p:txBody>
      </p:sp>
      <p:sp>
        <p:nvSpPr>
          <p:cNvPr id="41" name="テキスト ボックス 40">
            <a:extLst>
              <a:ext uri="{FF2B5EF4-FFF2-40B4-BE49-F238E27FC236}">
                <a16:creationId xmlns:a16="http://schemas.microsoft.com/office/drawing/2014/main" id="{ACA1CC17-948D-4E6C-8495-02B89B9BF3B5}"/>
              </a:ext>
            </a:extLst>
          </p:cNvPr>
          <p:cNvSpPr txBox="1"/>
          <p:nvPr/>
        </p:nvSpPr>
        <p:spPr>
          <a:xfrm>
            <a:off x="3108099" y="1881719"/>
            <a:ext cx="1223412"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a:t>
            </a:r>
            <a:r>
              <a:rPr kumimoji="1" lang="en-US" altLang="ja-JP" sz="800" dirty="0">
                <a:latin typeface="+mn-ea"/>
              </a:rPr>
              <a:t>SALE</a:t>
            </a:r>
            <a:r>
              <a:rPr kumimoji="1" lang="ja-JP" altLang="en-US" sz="800" dirty="0">
                <a:latin typeface="+mn-ea"/>
              </a:rPr>
              <a:t>中アイコン</a:t>
            </a:r>
          </a:p>
        </p:txBody>
      </p:sp>
      <p:sp>
        <p:nvSpPr>
          <p:cNvPr id="43" name="テキスト ボックス 42">
            <a:extLst>
              <a:ext uri="{FF2B5EF4-FFF2-40B4-BE49-F238E27FC236}">
                <a16:creationId xmlns:a16="http://schemas.microsoft.com/office/drawing/2014/main" id="{B4BD3129-1DD8-4FCC-919D-4BF51F1F477A}"/>
              </a:ext>
            </a:extLst>
          </p:cNvPr>
          <p:cNvSpPr txBox="1"/>
          <p:nvPr/>
        </p:nvSpPr>
        <p:spPr>
          <a:xfrm>
            <a:off x="3108099" y="2118101"/>
            <a:ext cx="1172116" cy="215444"/>
          </a:xfrm>
          <a:prstGeom prst="rect">
            <a:avLst/>
          </a:prstGeom>
          <a:noFill/>
        </p:spPr>
        <p:txBody>
          <a:bodyPr wrap="none" rtlCol="0">
            <a:spAutoFit/>
          </a:bodyPr>
          <a:lstStyle/>
          <a:p>
            <a:r>
              <a:rPr kumimoji="1" lang="en-US" altLang="ja-JP" sz="800" dirty="0">
                <a:latin typeface="+mn-ea"/>
              </a:rPr>
              <a:t>04</a:t>
            </a:r>
            <a:r>
              <a:rPr kumimoji="1" lang="ja-JP" altLang="en-US" sz="800" dirty="0">
                <a:latin typeface="+mn-ea"/>
              </a:rPr>
              <a:t>．商品項目ボタン</a:t>
            </a:r>
          </a:p>
        </p:txBody>
      </p:sp>
      <p:sp>
        <p:nvSpPr>
          <p:cNvPr id="45" name="テキスト ボックス 44">
            <a:extLst>
              <a:ext uri="{FF2B5EF4-FFF2-40B4-BE49-F238E27FC236}">
                <a16:creationId xmlns:a16="http://schemas.microsoft.com/office/drawing/2014/main" id="{BAEFCF5F-4006-47DC-88A4-8821B3ED50FC}"/>
              </a:ext>
            </a:extLst>
          </p:cNvPr>
          <p:cNvSpPr txBox="1"/>
          <p:nvPr/>
        </p:nvSpPr>
        <p:spPr>
          <a:xfrm>
            <a:off x="3108099" y="2528541"/>
            <a:ext cx="1326004" cy="215444"/>
          </a:xfrm>
          <a:prstGeom prst="rect">
            <a:avLst/>
          </a:prstGeom>
          <a:noFill/>
        </p:spPr>
        <p:txBody>
          <a:bodyPr wrap="none" rtlCol="0">
            <a:spAutoFit/>
          </a:bodyPr>
          <a:lstStyle/>
          <a:p>
            <a:r>
              <a:rPr kumimoji="1" lang="en-US" altLang="ja-JP" sz="800" dirty="0">
                <a:latin typeface="+mn-ea"/>
              </a:rPr>
              <a:t>05</a:t>
            </a:r>
            <a:r>
              <a:rPr kumimoji="1" lang="ja-JP" altLang="en-US" sz="800" dirty="0">
                <a:latin typeface="+mn-ea"/>
              </a:rPr>
              <a:t>．</a:t>
            </a:r>
            <a:r>
              <a:rPr kumimoji="1" lang="en-US" altLang="ja-JP" sz="800" dirty="0">
                <a:latin typeface="+mn-ea"/>
              </a:rPr>
              <a:t>SALE</a:t>
            </a:r>
            <a:r>
              <a:rPr kumimoji="1" lang="ja-JP" altLang="en-US" sz="800" dirty="0">
                <a:latin typeface="+mn-ea"/>
              </a:rPr>
              <a:t>情報テキスト</a:t>
            </a:r>
          </a:p>
        </p:txBody>
      </p:sp>
      <p:sp>
        <p:nvSpPr>
          <p:cNvPr id="47" name="テキスト ボックス 46">
            <a:extLst>
              <a:ext uri="{FF2B5EF4-FFF2-40B4-BE49-F238E27FC236}">
                <a16:creationId xmlns:a16="http://schemas.microsoft.com/office/drawing/2014/main" id="{91848026-77B5-440A-802D-023A1A900D4E}"/>
              </a:ext>
            </a:extLst>
          </p:cNvPr>
          <p:cNvSpPr txBox="1"/>
          <p:nvPr/>
        </p:nvSpPr>
        <p:spPr>
          <a:xfrm>
            <a:off x="3108099" y="4478319"/>
            <a:ext cx="723275" cy="215444"/>
          </a:xfrm>
          <a:prstGeom prst="rect">
            <a:avLst/>
          </a:prstGeom>
          <a:noFill/>
        </p:spPr>
        <p:txBody>
          <a:bodyPr wrap="none" rtlCol="0">
            <a:spAutoFit/>
          </a:bodyPr>
          <a:lstStyle/>
          <a:p>
            <a:r>
              <a:rPr kumimoji="1" lang="en-US" altLang="ja-JP" sz="800" dirty="0">
                <a:latin typeface="+mn-ea"/>
              </a:rPr>
              <a:t>06</a:t>
            </a:r>
            <a:r>
              <a:rPr kumimoji="1" lang="ja-JP" altLang="en-US" sz="800" dirty="0">
                <a:latin typeface="+mn-ea"/>
              </a:rPr>
              <a:t>．フッタ</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873957" cy="253916"/>
          </a:xfrm>
          <a:prstGeom prst="rect">
            <a:avLst/>
          </a:prstGeom>
          <a:noFill/>
        </p:spPr>
        <p:txBody>
          <a:bodyPr wrap="none" rtlCol="0">
            <a:spAutoFit/>
          </a:bodyPr>
          <a:lstStyle/>
          <a:p>
            <a:r>
              <a:rPr kumimoji="1" lang="en-US" altLang="ja-JP" sz="1050" b="1" dirty="0"/>
              <a:t>01</a:t>
            </a:r>
            <a:r>
              <a:rPr kumimoji="1" lang="ja-JP" altLang="en-US" sz="1050" b="1" dirty="0"/>
              <a:t>．ヘッダ</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1851789" cy="246221"/>
          </a:xfrm>
          <a:prstGeom prst="rect">
            <a:avLst/>
          </a:prstGeom>
          <a:noFill/>
        </p:spPr>
        <p:txBody>
          <a:bodyPr wrap="none" rtlCol="0">
            <a:spAutoFit/>
          </a:bodyPr>
          <a:lstStyle/>
          <a:p>
            <a:r>
              <a:rPr kumimoji="1" lang="ja-JP" altLang="en-US" sz="1000" dirty="0"/>
              <a:t>共通のヘッダ。詳細は割愛。</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478896"/>
            <a:ext cx="1277914" cy="253916"/>
          </a:xfrm>
          <a:prstGeom prst="rect">
            <a:avLst/>
          </a:prstGeom>
          <a:noFill/>
        </p:spPr>
        <p:txBody>
          <a:bodyPr wrap="none" rtlCol="0">
            <a:spAutoFit/>
          </a:bodyPr>
          <a:lstStyle/>
          <a:p>
            <a:r>
              <a:rPr kumimoji="1" lang="en-US" altLang="ja-JP" sz="1050" b="1" dirty="0"/>
              <a:t>02</a:t>
            </a:r>
            <a:r>
              <a:rPr kumimoji="1" lang="ja-JP" altLang="en-US" sz="1050" b="1" dirty="0"/>
              <a:t>．ページ見出し</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755895"/>
            <a:ext cx="1980029" cy="246221"/>
          </a:xfrm>
          <a:prstGeom prst="rect">
            <a:avLst/>
          </a:prstGeom>
          <a:noFill/>
        </p:spPr>
        <p:txBody>
          <a:bodyPr wrap="none" rtlCol="0">
            <a:spAutoFit/>
          </a:bodyPr>
          <a:lstStyle/>
          <a:p>
            <a:r>
              <a:rPr kumimoji="1" lang="ja-JP" altLang="en-US" sz="1000" dirty="0"/>
              <a:t>本ページの見出しのテキスト。</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2030405"/>
            <a:ext cx="1443024" cy="253916"/>
          </a:xfrm>
          <a:prstGeom prst="rect">
            <a:avLst/>
          </a:prstGeom>
          <a:noFill/>
        </p:spPr>
        <p:txBody>
          <a:bodyPr wrap="none" rtlCol="0">
            <a:spAutoFit/>
          </a:bodyPr>
          <a:lstStyle/>
          <a:p>
            <a:r>
              <a:rPr kumimoji="1" lang="en-US" altLang="ja-JP" sz="1050" b="1" dirty="0"/>
              <a:t>03</a:t>
            </a:r>
            <a:r>
              <a:rPr kumimoji="1" lang="ja-JP" altLang="en-US" sz="1050" b="1" dirty="0"/>
              <a:t>．</a:t>
            </a:r>
            <a:r>
              <a:rPr kumimoji="1" lang="en-US" altLang="ja-JP" sz="1050" b="1" dirty="0"/>
              <a:t>SALE</a:t>
            </a:r>
            <a:r>
              <a:rPr kumimoji="1" lang="ja-JP" altLang="en-US" sz="1050" b="1" dirty="0"/>
              <a:t>中アイコン</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2307404"/>
            <a:ext cx="2877711" cy="400110"/>
          </a:xfrm>
          <a:prstGeom prst="rect">
            <a:avLst/>
          </a:prstGeom>
          <a:noFill/>
        </p:spPr>
        <p:txBody>
          <a:bodyPr wrap="none" rtlCol="0">
            <a:spAutoFit/>
          </a:bodyPr>
          <a:lstStyle/>
          <a:p>
            <a:r>
              <a:rPr kumimoji="1" lang="ja-JP" altLang="en-US" sz="1000" dirty="0"/>
              <a:t>前述のセール対象の商品が含まれている項目に</a:t>
            </a:r>
            <a:endParaRPr kumimoji="1" lang="en-US" altLang="ja-JP" sz="1000" dirty="0"/>
          </a:p>
          <a:p>
            <a:r>
              <a:rPr kumimoji="1" lang="en-US" altLang="ja-JP" sz="1000" dirty="0"/>
              <a:t>SALE</a:t>
            </a:r>
            <a:r>
              <a:rPr kumimoji="1" lang="ja-JP" altLang="en-US" sz="1000" dirty="0"/>
              <a:t>を示すアイコンを表示する。</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2750698"/>
            <a:ext cx="1412566" cy="253916"/>
          </a:xfrm>
          <a:prstGeom prst="rect">
            <a:avLst/>
          </a:prstGeom>
          <a:noFill/>
        </p:spPr>
        <p:txBody>
          <a:bodyPr wrap="none" rtlCol="0">
            <a:spAutoFit/>
          </a:bodyPr>
          <a:lstStyle/>
          <a:p>
            <a:r>
              <a:rPr kumimoji="1" lang="en-US" altLang="ja-JP" sz="1050" b="1" dirty="0"/>
              <a:t>04</a:t>
            </a:r>
            <a:r>
              <a:rPr kumimoji="1" lang="ja-JP" altLang="en-US" sz="1050" b="1" dirty="0"/>
              <a:t>．商品項目ボタン</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3027697"/>
            <a:ext cx="1794081" cy="861774"/>
          </a:xfrm>
          <a:prstGeom prst="rect">
            <a:avLst/>
          </a:prstGeom>
          <a:noFill/>
        </p:spPr>
        <p:txBody>
          <a:bodyPr wrap="none" rtlCol="0">
            <a:spAutoFit/>
          </a:bodyPr>
          <a:lstStyle/>
          <a:p>
            <a:r>
              <a:rPr kumimoji="1" lang="ja-JP" altLang="en-US" sz="1000" dirty="0"/>
              <a:t>前述の</a:t>
            </a:r>
            <a:endParaRPr kumimoji="1" lang="en-US" altLang="ja-JP" sz="1000" dirty="0"/>
          </a:p>
          <a:p>
            <a:r>
              <a:rPr kumimoji="1" lang="ja-JP" altLang="en-US" sz="1000" dirty="0"/>
              <a:t>・スペシャルセール</a:t>
            </a:r>
            <a:endParaRPr kumimoji="1" lang="en-US" altLang="ja-JP" sz="1000" dirty="0"/>
          </a:p>
          <a:p>
            <a:r>
              <a:rPr kumimoji="1" lang="ja-JP" altLang="en-US" sz="1000" dirty="0"/>
              <a:t>・クリスタル</a:t>
            </a:r>
            <a:endParaRPr kumimoji="1" lang="en-US" altLang="ja-JP" sz="1000" dirty="0"/>
          </a:p>
          <a:p>
            <a:r>
              <a:rPr kumimoji="1" lang="ja-JP" altLang="en-US" sz="1000" dirty="0"/>
              <a:t>・アイテム</a:t>
            </a:r>
            <a:endParaRPr kumimoji="1" lang="en-US" altLang="ja-JP" sz="1000" dirty="0"/>
          </a:p>
          <a:p>
            <a:r>
              <a:rPr kumimoji="1" lang="ja-JP" altLang="en-US" sz="1000" dirty="0"/>
              <a:t>という</a:t>
            </a:r>
            <a:r>
              <a:rPr kumimoji="1" lang="en-US" altLang="ja-JP" sz="1000" dirty="0"/>
              <a:t>3</a:t>
            </a:r>
            <a:r>
              <a:rPr kumimoji="1" lang="ja-JP" altLang="en-US" sz="1000" dirty="0"/>
              <a:t>つのボタンとする。</a:t>
            </a:r>
            <a:endParaRPr kumimoji="1" lang="en-US" altLang="ja-JP" sz="1000" dirty="0"/>
          </a:p>
        </p:txBody>
      </p:sp>
      <p:sp>
        <p:nvSpPr>
          <p:cNvPr id="59" name="テキスト ボックス 58">
            <a:extLst>
              <a:ext uri="{FF2B5EF4-FFF2-40B4-BE49-F238E27FC236}">
                <a16:creationId xmlns:a16="http://schemas.microsoft.com/office/drawing/2014/main" id="{F6E3E3AD-41F6-4D55-A590-CC8E303A3015}"/>
              </a:ext>
            </a:extLst>
          </p:cNvPr>
          <p:cNvSpPr txBox="1"/>
          <p:nvPr/>
        </p:nvSpPr>
        <p:spPr>
          <a:xfrm>
            <a:off x="4389639" y="3914189"/>
            <a:ext cx="1636987" cy="253916"/>
          </a:xfrm>
          <a:prstGeom prst="rect">
            <a:avLst/>
          </a:prstGeom>
          <a:noFill/>
        </p:spPr>
        <p:txBody>
          <a:bodyPr wrap="none" rtlCol="0">
            <a:spAutoFit/>
          </a:bodyPr>
          <a:lstStyle/>
          <a:p>
            <a:r>
              <a:rPr kumimoji="1" lang="en-US" altLang="ja-JP" sz="1050" b="1" dirty="0"/>
              <a:t>05</a:t>
            </a:r>
            <a:r>
              <a:rPr kumimoji="1" lang="ja-JP" altLang="en-US" sz="1050" b="1" dirty="0"/>
              <a:t>．</a:t>
            </a:r>
            <a:r>
              <a:rPr kumimoji="1" lang="en-US" altLang="ja-JP" sz="1050" b="1" dirty="0"/>
              <a:t>SALE</a:t>
            </a:r>
            <a:r>
              <a:rPr kumimoji="1" lang="ja-JP" altLang="en-US" sz="1050" b="1" dirty="0"/>
              <a:t>情報テキスト</a:t>
            </a:r>
          </a:p>
        </p:txBody>
      </p:sp>
      <p:sp>
        <p:nvSpPr>
          <p:cNvPr id="60" name="テキスト ボックス 59">
            <a:extLst>
              <a:ext uri="{FF2B5EF4-FFF2-40B4-BE49-F238E27FC236}">
                <a16:creationId xmlns:a16="http://schemas.microsoft.com/office/drawing/2014/main" id="{F70C32A8-6342-47F1-87FC-806371133FAB}"/>
              </a:ext>
            </a:extLst>
          </p:cNvPr>
          <p:cNvSpPr txBox="1"/>
          <p:nvPr/>
        </p:nvSpPr>
        <p:spPr>
          <a:xfrm>
            <a:off x="4574850" y="4191188"/>
            <a:ext cx="3974165" cy="1169551"/>
          </a:xfrm>
          <a:prstGeom prst="rect">
            <a:avLst/>
          </a:prstGeom>
          <a:noFill/>
        </p:spPr>
        <p:txBody>
          <a:bodyPr wrap="none" rtlCol="0">
            <a:spAutoFit/>
          </a:bodyPr>
          <a:lstStyle/>
          <a:p>
            <a:r>
              <a:rPr kumimoji="1" lang="en-US" altLang="ja-JP" sz="1000" dirty="0"/>
              <a:t>SALE</a:t>
            </a:r>
            <a:r>
              <a:rPr kumimoji="1" lang="ja-JP" altLang="en-US" sz="1000" dirty="0"/>
              <a:t>中の場合、</a:t>
            </a:r>
            <a:r>
              <a:rPr kumimoji="1" lang="en-US" altLang="ja-JP" sz="1000" dirty="0"/>
              <a:t>SALE</a:t>
            </a:r>
            <a:r>
              <a:rPr kumimoji="1" lang="ja-JP" altLang="en-US" sz="1000" dirty="0"/>
              <a:t>の文言や期間情報などを記載するエリア。</a:t>
            </a:r>
            <a:endParaRPr kumimoji="1" lang="en-US" altLang="ja-JP" sz="1000" dirty="0"/>
          </a:p>
          <a:p>
            <a:r>
              <a:rPr kumimoji="1" lang="ja-JP" altLang="en-US" sz="1000" dirty="0"/>
              <a:t>長文のテキストは横にスクロールして表示する。</a:t>
            </a:r>
            <a:endParaRPr kumimoji="1" lang="en-US" altLang="ja-JP" sz="1000" dirty="0"/>
          </a:p>
          <a:p>
            <a:endParaRPr kumimoji="1" lang="en-US" altLang="ja-JP" sz="1000" dirty="0"/>
          </a:p>
          <a:p>
            <a:r>
              <a:rPr kumimoji="1" lang="en-US" altLang="ja-JP" sz="1000" dirty="0"/>
              <a:t>1</a:t>
            </a:r>
            <a:r>
              <a:rPr kumimoji="1" lang="ja-JP" altLang="en-US" sz="1000" dirty="0"/>
              <a:t>．スクロール開始までに</a:t>
            </a:r>
            <a:r>
              <a:rPr kumimoji="1" lang="en-US" altLang="ja-JP" sz="1000" dirty="0"/>
              <a:t>2sec</a:t>
            </a:r>
            <a:r>
              <a:rPr kumimoji="1" lang="ja-JP" altLang="en-US" sz="1000" dirty="0"/>
              <a:t>停止させる。</a:t>
            </a:r>
            <a:endParaRPr kumimoji="1" lang="en-US" altLang="ja-JP" sz="1000" dirty="0"/>
          </a:p>
          <a:p>
            <a:r>
              <a:rPr kumimoji="1" lang="en-US" altLang="ja-JP" sz="1000" dirty="0"/>
              <a:t>2</a:t>
            </a:r>
            <a:r>
              <a:rPr kumimoji="1" lang="ja-JP" altLang="en-US" sz="1000" dirty="0"/>
              <a:t>．スクロールを開始する。</a:t>
            </a:r>
            <a:endParaRPr kumimoji="1" lang="en-US" altLang="ja-JP" sz="1000" dirty="0"/>
          </a:p>
          <a:p>
            <a:r>
              <a:rPr kumimoji="1" lang="en-US" altLang="ja-JP" sz="1000" dirty="0"/>
              <a:t>3</a:t>
            </a:r>
            <a:r>
              <a:rPr kumimoji="1" lang="ja-JP" altLang="en-US" sz="1000" dirty="0"/>
              <a:t>．テキストが全てスクロールアウトする。</a:t>
            </a:r>
            <a:endParaRPr kumimoji="1" lang="en-US" altLang="ja-JP" sz="1000" dirty="0"/>
          </a:p>
          <a:p>
            <a:r>
              <a:rPr kumimoji="1" lang="en-US" altLang="ja-JP" sz="1000" dirty="0"/>
              <a:t>4</a:t>
            </a:r>
            <a:r>
              <a:rPr kumimoji="1" lang="ja-JP" altLang="en-US" sz="1000" dirty="0"/>
              <a:t>．同文が素早くスクロールインしてきて、初期位置に停止する。</a:t>
            </a:r>
            <a:endParaRPr kumimoji="1" lang="en-US" altLang="ja-JP" sz="1000" dirty="0"/>
          </a:p>
        </p:txBody>
      </p:sp>
      <p:sp>
        <p:nvSpPr>
          <p:cNvPr id="61" name="テキスト ボックス 60">
            <a:extLst>
              <a:ext uri="{FF2B5EF4-FFF2-40B4-BE49-F238E27FC236}">
                <a16:creationId xmlns:a16="http://schemas.microsoft.com/office/drawing/2014/main" id="{217D07F8-E206-4764-8A27-EE83B721C176}"/>
              </a:ext>
            </a:extLst>
          </p:cNvPr>
          <p:cNvSpPr txBox="1"/>
          <p:nvPr/>
        </p:nvSpPr>
        <p:spPr>
          <a:xfrm>
            <a:off x="4395631" y="5408540"/>
            <a:ext cx="873957" cy="253916"/>
          </a:xfrm>
          <a:prstGeom prst="rect">
            <a:avLst/>
          </a:prstGeom>
          <a:noFill/>
        </p:spPr>
        <p:txBody>
          <a:bodyPr wrap="none" rtlCol="0">
            <a:spAutoFit/>
          </a:bodyPr>
          <a:lstStyle/>
          <a:p>
            <a:r>
              <a:rPr kumimoji="1" lang="en-US" altLang="ja-JP" sz="1050" b="1" dirty="0"/>
              <a:t>06</a:t>
            </a:r>
            <a:r>
              <a:rPr kumimoji="1" lang="ja-JP" altLang="en-US" sz="1050" b="1" dirty="0"/>
              <a:t>．フッタ</a:t>
            </a:r>
          </a:p>
        </p:txBody>
      </p:sp>
      <p:sp>
        <p:nvSpPr>
          <p:cNvPr id="62" name="テキスト ボックス 61">
            <a:extLst>
              <a:ext uri="{FF2B5EF4-FFF2-40B4-BE49-F238E27FC236}">
                <a16:creationId xmlns:a16="http://schemas.microsoft.com/office/drawing/2014/main" id="{A099B58B-D417-442F-85D5-FD10CDA06BC9}"/>
              </a:ext>
            </a:extLst>
          </p:cNvPr>
          <p:cNvSpPr txBox="1"/>
          <p:nvPr/>
        </p:nvSpPr>
        <p:spPr>
          <a:xfrm>
            <a:off x="4580842" y="5685539"/>
            <a:ext cx="1851789" cy="246221"/>
          </a:xfrm>
          <a:prstGeom prst="rect">
            <a:avLst/>
          </a:prstGeom>
          <a:noFill/>
        </p:spPr>
        <p:txBody>
          <a:bodyPr wrap="none" rtlCol="0">
            <a:spAutoFit/>
          </a:bodyPr>
          <a:lstStyle/>
          <a:p>
            <a:r>
              <a:rPr kumimoji="1" lang="ja-JP" altLang="en-US" sz="1000" dirty="0"/>
              <a:t>共通のフッタ。詳細は割愛。</a:t>
            </a:r>
            <a:endParaRPr kumimoji="1" lang="en-US" altLang="ja-JP" sz="1000" dirty="0"/>
          </a:p>
        </p:txBody>
      </p:sp>
      <p:sp>
        <p:nvSpPr>
          <p:cNvPr id="2" name="四角形: 角を丸くする 1">
            <a:extLst>
              <a:ext uri="{FF2B5EF4-FFF2-40B4-BE49-F238E27FC236}">
                <a16:creationId xmlns:a16="http://schemas.microsoft.com/office/drawing/2014/main" id="{EB24C6EB-B6DD-4CFD-ADD2-4A1C2D55E3B4}"/>
              </a:ext>
            </a:extLst>
          </p:cNvPr>
          <p:cNvSpPr/>
          <p:nvPr/>
        </p:nvSpPr>
        <p:spPr>
          <a:xfrm>
            <a:off x="738384" y="5238120"/>
            <a:ext cx="2736491" cy="849799"/>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a:solidFill>
                  <a:schemeClr val="tx1"/>
                </a:solidFill>
              </a:rPr>
              <a:t>メモ</a:t>
            </a:r>
            <a:endParaRPr kumimoji="1" lang="en-US" altLang="ja-JP" sz="1000" dirty="0">
              <a:solidFill>
                <a:schemeClr val="tx1"/>
              </a:solidFill>
            </a:endParaRPr>
          </a:p>
          <a:p>
            <a:r>
              <a:rPr kumimoji="1" lang="ja-JP" altLang="en-US" sz="1000" dirty="0">
                <a:solidFill>
                  <a:schemeClr val="tx1"/>
                </a:solidFill>
              </a:rPr>
              <a:t>複数の画面から遷移してくる可能性があるため、もどるの制御のリスクをさけるため本画面からの遷移はフッタで行う。</a:t>
            </a:r>
          </a:p>
        </p:txBody>
      </p:sp>
    </p:spTree>
    <p:extLst>
      <p:ext uri="{BB962C8B-B14F-4D97-AF65-F5344CB8AC3E}">
        <p14:creationId xmlns:p14="http://schemas.microsoft.com/office/powerpoint/2010/main" val="2720365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図 33" descr="スクリーンショット, ブルー が含まれている画像&#10;&#10;自動的に生成された説明">
            <a:extLst>
              <a:ext uri="{FF2B5EF4-FFF2-40B4-BE49-F238E27FC236}">
                <a16:creationId xmlns:a16="http://schemas.microsoft.com/office/drawing/2014/main" id="{4929C753-9EC4-4479-AE45-A462D16309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655" y="1129401"/>
            <a:ext cx="2144140" cy="380645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3842719" cy="276999"/>
          </a:xfrm>
          <a:prstGeom prst="rect">
            <a:avLst/>
          </a:prstGeom>
          <a:noFill/>
        </p:spPr>
        <p:txBody>
          <a:bodyPr wrap="none" rtlCol="0">
            <a:spAutoFit/>
          </a:bodyPr>
          <a:lstStyle/>
          <a:p>
            <a:r>
              <a:rPr kumimoji="1" lang="ja-JP" altLang="en-US" sz="1200" b="1" dirty="0"/>
              <a:t>○</a:t>
            </a:r>
            <a:r>
              <a:rPr kumimoji="1" lang="en-US" altLang="ja-JP" sz="1200" b="1" dirty="0"/>
              <a:t>sh110</a:t>
            </a:r>
            <a:r>
              <a:rPr kumimoji="1" lang="ja-JP" altLang="en-US" sz="1200" b="1" dirty="0"/>
              <a:t>．クリスタル商品一覧</a:t>
            </a:r>
            <a:r>
              <a:rPr kumimoji="1" lang="en-US" altLang="ja-JP" sz="1200" b="1" dirty="0"/>
              <a:t>(1/2</a:t>
            </a:r>
            <a:r>
              <a:rPr kumimoji="1" lang="ja-JP" altLang="en-US" sz="1200" b="1" dirty="0"/>
              <a:t>）</a:t>
            </a:r>
            <a:r>
              <a:rPr kumimoji="1" lang="ja-JP" altLang="en-US" sz="1000" b="1" dirty="0">
                <a:solidFill>
                  <a:srgbClr val="FF0000"/>
                </a:solidFill>
              </a:rPr>
              <a:t>（</a:t>
            </a:r>
            <a:r>
              <a:rPr kumimoji="1" lang="en-US" altLang="ja-JP" sz="1000" b="1" dirty="0">
                <a:solidFill>
                  <a:srgbClr val="FF0000"/>
                </a:solidFill>
              </a:rPr>
              <a:t>20191218</a:t>
            </a:r>
            <a:r>
              <a:rPr kumimoji="1" lang="ja-JP" altLang="en-US" sz="1000" b="1" dirty="0">
                <a:solidFill>
                  <a:srgbClr val="FF0000"/>
                </a:solidFill>
              </a:rPr>
              <a:t>修正）</a:t>
            </a:r>
          </a:p>
        </p:txBody>
      </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2206305" y="1507745"/>
            <a:ext cx="901794" cy="32729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F02B0BCE-F976-485B-9D2C-A97190DAABEF}"/>
              </a:ext>
            </a:extLst>
          </p:cNvPr>
          <p:cNvCxnSpPr>
            <a:cxnSpLocks/>
            <a:stCxn id="39" idx="1"/>
          </p:cNvCxnSpPr>
          <p:nvPr/>
        </p:nvCxnSpPr>
        <p:spPr>
          <a:xfrm flipH="1">
            <a:off x="2286001" y="2509695"/>
            <a:ext cx="822098" cy="330783"/>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689859" y="2833504"/>
            <a:ext cx="418240" cy="17661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E05ED3ED-959A-4E69-B6B6-AD7B4784656D}"/>
              </a:ext>
            </a:extLst>
          </p:cNvPr>
          <p:cNvCxnSpPr>
            <a:cxnSpLocks/>
            <a:stCxn id="47" idx="1"/>
          </p:cNvCxnSpPr>
          <p:nvPr/>
        </p:nvCxnSpPr>
        <p:spPr>
          <a:xfrm flipH="1">
            <a:off x="2139193" y="4458229"/>
            <a:ext cx="968906" cy="140022"/>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475B2165-277A-4D58-8C01-DD0EC82536CB}"/>
              </a:ext>
            </a:extLst>
          </p:cNvPr>
          <p:cNvCxnSpPr>
            <a:cxnSpLocks/>
            <a:stCxn id="45" idx="1"/>
          </p:cNvCxnSpPr>
          <p:nvPr/>
        </p:nvCxnSpPr>
        <p:spPr>
          <a:xfrm flipH="1">
            <a:off x="1778467" y="3739387"/>
            <a:ext cx="1329632" cy="493011"/>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0734F81F-5458-4DBA-BE7D-A1B37839869C}"/>
              </a:ext>
            </a:extLst>
          </p:cNvPr>
          <p:cNvSpPr txBox="1"/>
          <p:nvPr/>
        </p:nvSpPr>
        <p:spPr>
          <a:xfrm>
            <a:off x="3108099" y="1400023"/>
            <a:ext cx="1236236"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．ウィンドウ見出し</a:t>
            </a:r>
          </a:p>
        </p:txBody>
      </p:sp>
      <p:sp>
        <p:nvSpPr>
          <p:cNvPr id="39" name="テキスト ボックス 38">
            <a:extLst>
              <a:ext uri="{FF2B5EF4-FFF2-40B4-BE49-F238E27FC236}">
                <a16:creationId xmlns:a16="http://schemas.microsoft.com/office/drawing/2014/main" id="{74904D57-9EB0-44C8-954C-D7A98F2B765C}"/>
              </a:ext>
            </a:extLst>
          </p:cNvPr>
          <p:cNvSpPr txBox="1"/>
          <p:nvPr/>
        </p:nvSpPr>
        <p:spPr>
          <a:xfrm>
            <a:off x="3108099" y="2401973"/>
            <a:ext cx="825867"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．商品表示</a:t>
            </a:r>
          </a:p>
        </p:txBody>
      </p:sp>
      <p:sp>
        <p:nvSpPr>
          <p:cNvPr id="43" name="テキスト ボックス 42">
            <a:extLst>
              <a:ext uri="{FF2B5EF4-FFF2-40B4-BE49-F238E27FC236}">
                <a16:creationId xmlns:a16="http://schemas.microsoft.com/office/drawing/2014/main" id="{B4BD3129-1DD8-4FCC-919D-4BF51F1F477A}"/>
              </a:ext>
            </a:extLst>
          </p:cNvPr>
          <p:cNvSpPr txBox="1"/>
          <p:nvPr/>
        </p:nvSpPr>
        <p:spPr>
          <a:xfrm>
            <a:off x="3108099" y="2725782"/>
            <a:ext cx="1172116" cy="215444"/>
          </a:xfrm>
          <a:prstGeom prst="rect">
            <a:avLst/>
          </a:prstGeom>
          <a:noFill/>
        </p:spPr>
        <p:txBody>
          <a:bodyPr wrap="none" rtlCol="0">
            <a:spAutoFit/>
          </a:bodyPr>
          <a:lstStyle/>
          <a:p>
            <a:r>
              <a:rPr kumimoji="1" lang="en-US" altLang="ja-JP" sz="800" dirty="0">
                <a:latin typeface="+mn-ea"/>
              </a:rPr>
              <a:t>04</a:t>
            </a:r>
            <a:r>
              <a:rPr kumimoji="1" lang="ja-JP" altLang="en-US" sz="800" dirty="0">
                <a:latin typeface="+mn-ea"/>
              </a:rPr>
              <a:t>．スクロールバー</a:t>
            </a:r>
          </a:p>
        </p:txBody>
      </p:sp>
      <p:sp>
        <p:nvSpPr>
          <p:cNvPr id="45" name="テキスト ボックス 44">
            <a:extLst>
              <a:ext uri="{FF2B5EF4-FFF2-40B4-BE49-F238E27FC236}">
                <a16:creationId xmlns:a16="http://schemas.microsoft.com/office/drawing/2014/main" id="{BAEFCF5F-4006-47DC-88A4-8821B3ED50FC}"/>
              </a:ext>
            </a:extLst>
          </p:cNvPr>
          <p:cNvSpPr txBox="1"/>
          <p:nvPr/>
        </p:nvSpPr>
        <p:spPr>
          <a:xfrm>
            <a:off x="3108099" y="3631665"/>
            <a:ext cx="1069524" cy="215444"/>
          </a:xfrm>
          <a:prstGeom prst="rect">
            <a:avLst/>
          </a:prstGeom>
          <a:noFill/>
        </p:spPr>
        <p:txBody>
          <a:bodyPr wrap="none" rtlCol="0">
            <a:spAutoFit/>
          </a:bodyPr>
          <a:lstStyle/>
          <a:p>
            <a:r>
              <a:rPr kumimoji="1" lang="en-US" altLang="ja-JP" sz="800" dirty="0">
                <a:latin typeface="+mn-ea"/>
              </a:rPr>
              <a:t>05</a:t>
            </a:r>
            <a:r>
              <a:rPr kumimoji="1" lang="ja-JP" altLang="en-US" sz="800" dirty="0">
                <a:latin typeface="+mn-ea"/>
              </a:rPr>
              <a:t>．特商法ボタン</a:t>
            </a:r>
          </a:p>
        </p:txBody>
      </p:sp>
      <p:sp>
        <p:nvSpPr>
          <p:cNvPr id="47" name="テキスト ボックス 46">
            <a:extLst>
              <a:ext uri="{FF2B5EF4-FFF2-40B4-BE49-F238E27FC236}">
                <a16:creationId xmlns:a16="http://schemas.microsoft.com/office/drawing/2014/main" id="{91848026-77B5-440A-802D-023A1A900D4E}"/>
              </a:ext>
            </a:extLst>
          </p:cNvPr>
          <p:cNvSpPr txBox="1"/>
          <p:nvPr/>
        </p:nvSpPr>
        <p:spPr>
          <a:xfrm>
            <a:off x="3108099" y="4350507"/>
            <a:ext cx="1069524" cy="215444"/>
          </a:xfrm>
          <a:prstGeom prst="rect">
            <a:avLst/>
          </a:prstGeom>
          <a:noFill/>
        </p:spPr>
        <p:txBody>
          <a:bodyPr wrap="none" rtlCol="0">
            <a:spAutoFit/>
          </a:bodyPr>
          <a:lstStyle/>
          <a:p>
            <a:r>
              <a:rPr kumimoji="1" lang="en-US" altLang="ja-JP" sz="800" dirty="0">
                <a:latin typeface="+mn-ea"/>
              </a:rPr>
              <a:t>07</a:t>
            </a:r>
            <a:r>
              <a:rPr kumimoji="1" lang="ja-JP" altLang="en-US" sz="800" dirty="0">
                <a:latin typeface="+mn-ea"/>
              </a:rPr>
              <a:t>．もどるボタン</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1547218" cy="253916"/>
          </a:xfrm>
          <a:prstGeom prst="rect">
            <a:avLst/>
          </a:prstGeom>
          <a:noFill/>
        </p:spPr>
        <p:txBody>
          <a:bodyPr wrap="none" rtlCol="0">
            <a:spAutoFit/>
          </a:bodyPr>
          <a:lstStyle/>
          <a:p>
            <a:r>
              <a:rPr kumimoji="1" lang="en-US" altLang="ja-JP" sz="1050" b="1" dirty="0"/>
              <a:t>01</a:t>
            </a:r>
            <a:r>
              <a:rPr kumimoji="1" lang="ja-JP" altLang="en-US" sz="1050" b="1" dirty="0"/>
              <a:t>．ウィンドウ見出し</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2108269" cy="246221"/>
          </a:xfrm>
          <a:prstGeom prst="rect">
            <a:avLst/>
          </a:prstGeom>
          <a:noFill/>
        </p:spPr>
        <p:txBody>
          <a:bodyPr wrap="none" rtlCol="0">
            <a:spAutoFit/>
          </a:bodyPr>
          <a:lstStyle/>
          <a:p>
            <a:r>
              <a:rPr kumimoji="1" lang="ja-JP" altLang="en-US" sz="1000" dirty="0"/>
              <a:t>ウィンドウの見出しのテキスト。</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2048847"/>
            <a:ext cx="1008609" cy="253916"/>
          </a:xfrm>
          <a:prstGeom prst="rect">
            <a:avLst/>
          </a:prstGeom>
          <a:noFill/>
        </p:spPr>
        <p:txBody>
          <a:bodyPr wrap="none" rtlCol="0">
            <a:spAutoFit/>
          </a:bodyPr>
          <a:lstStyle/>
          <a:p>
            <a:r>
              <a:rPr kumimoji="1" lang="en-US" altLang="ja-JP" sz="1050" b="1" dirty="0"/>
              <a:t>03</a:t>
            </a:r>
            <a:r>
              <a:rPr kumimoji="1" lang="ja-JP" altLang="en-US" sz="1050" b="1" dirty="0"/>
              <a:t>．商品表示</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2325846"/>
            <a:ext cx="2138727" cy="400110"/>
          </a:xfrm>
          <a:prstGeom prst="rect">
            <a:avLst/>
          </a:prstGeom>
          <a:noFill/>
        </p:spPr>
        <p:txBody>
          <a:bodyPr wrap="none" rtlCol="0">
            <a:spAutoFit/>
          </a:bodyPr>
          <a:lstStyle/>
          <a:p>
            <a:r>
              <a:rPr kumimoji="1" lang="en-US" altLang="ja-JP" sz="1000" dirty="0"/>
              <a:t>SALE</a:t>
            </a:r>
            <a:r>
              <a:rPr kumimoji="1" lang="ja-JP" altLang="en-US" sz="1000" dirty="0"/>
              <a:t>か否かで表示内容が変わる。</a:t>
            </a:r>
            <a:endParaRPr kumimoji="1" lang="en-US" altLang="ja-JP" sz="1000" dirty="0"/>
          </a:p>
          <a:p>
            <a:r>
              <a:rPr kumimoji="1" lang="ja-JP" altLang="en-US" sz="1000" dirty="0"/>
              <a:t>詳細後述。</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773757"/>
            <a:ext cx="1412566" cy="253916"/>
          </a:xfrm>
          <a:prstGeom prst="rect">
            <a:avLst/>
          </a:prstGeom>
          <a:noFill/>
        </p:spPr>
        <p:txBody>
          <a:bodyPr wrap="none" rtlCol="0">
            <a:spAutoFit/>
          </a:bodyPr>
          <a:lstStyle/>
          <a:p>
            <a:r>
              <a:rPr kumimoji="1" lang="en-US" altLang="ja-JP" sz="1050" b="1" dirty="0"/>
              <a:t>04</a:t>
            </a:r>
            <a:r>
              <a:rPr kumimoji="1" lang="ja-JP" altLang="en-US" sz="1050" b="1" dirty="0"/>
              <a:t>．スクロールバー</a:t>
            </a:r>
          </a:p>
        </p:txBody>
      </p:sp>
      <p:sp>
        <p:nvSpPr>
          <p:cNvPr id="54" name="テキスト ボックス 53">
            <a:extLst>
              <a:ext uri="{FF2B5EF4-FFF2-40B4-BE49-F238E27FC236}">
                <a16:creationId xmlns:a16="http://schemas.microsoft.com/office/drawing/2014/main" id="{34BF1871-7EE4-4D7E-8744-7AB49CC63292}"/>
              </a:ext>
            </a:extLst>
          </p:cNvPr>
          <p:cNvSpPr txBox="1"/>
          <p:nvPr/>
        </p:nvSpPr>
        <p:spPr>
          <a:xfrm>
            <a:off x="4580842" y="3050756"/>
            <a:ext cx="1210588" cy="246221"/>
          </a:xfrm>
          <a:prstGeom prst="rect">
            <a:avLst/>
          </a:prstGeom>
          <a:noFill/>
        </p:spPr>
        <p:txBody>
          <a:bodyPr wrap="none" rtlCol="0">
            <a:spAutoFit/>
          </a:bodyPr>
          <a:lstStyle/>
          <a:p>
            <a:r>
              <a:rPr kumimoji="1" lang="ja-JP" altLang="en-US" sz="1000" dirty="0"/>
              <a:t>スクロールバー。</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3324724"/>
            <a:ext cx="1277914" cy="253916"/>
          </a:xfrm>
          <a:prstGeom prst="rect">
            <a:avLst/>
          </a:prstGeom>
          <a:noFill/>
        </p:spPr>
        <p:txBody>
          <a:bodyPr wrap="none" rtlCol="0">
            <a:spAutoFit/>
          </a:bodyPr>
          <a:lstStyle/>
          <a:p>
            <a:r>
              <a:rPr kumimoji="1" lang="en-US" altLang="ja-JP" sz="1050" b="1" dirty="0"/>
              <a:t>05</a:t>
            </a:r>
            <a:r>
              <a:rPr kumimoji="1" lang="ja-JP" altLang="en-US" sz="1050" b="1" dirty="0"/>
              <a:t>．特商法ボタン</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3601723"/>
            <a:ext cx="2414444" cy="400110"/>
          </a:xfrm>
          <a:prstGeom prst="rect">
            <a:avLst/>
          </a:prstGeom>
          <a:noFill/>
        </p:spPr>
        <p:txBody>
          <a:bodyPr wrap="none" rtlCol="0">
            <a:spAutoFit/>
          </a:bodyPr>
          <a:lstStyle/>
          <a:p>
            <a:r>
              <a:rPr kumimoji="1" lang="ja-JP" altLang="en-US" sz="1000" dirty="0"/>
              <a:t>特商法を表示するボタン。</a:t>
            </a:r>
            <a:endParaRPr kumimoji="1" lang="en-US" altLang="ja-JP" sz="1000" dirty="0"/>
          </a:p>
          <a:p>
            <a:r>
              <a:rPr kumimoji="1" lang="ja-JP" altLang="en-US" sz="1000" dirty="0"/>
              <a:t>中身は</a:t>
            </a:r>
            <a:r>
              <a:rPr kumimoji="1" lang="en-US" altLang="ja-JP" sz="1000" dirty="0" err="1"/>
              <a:t>webview</a:t>
            </a:r>
            <a:r>
              <a:rPr kumimoji="1" lang="ja-JP" altLang="en-US" sz="1000" dirty="0"/>
              <a:t>を使用して表示する。</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4022454"/>
            <a:ext cx="1606530" cy="253916"/>
          </a:xfrm>
          <a:prstGeom prst="rect">
            <a:avLst/>
          </a:prstGeom>
          <a:noFill/>
        </p:spPr>
        <p:txBody>
          <a:bodyPr wrap="none" rtlCol="0">
            <a:spAutoFit/>
          </a:bodyPr>
          <a:lstStyle/>
          <a:p>
            <a:r>
              <a:rPr kumimoji="1" lang="en-US" altLang="ja-JP" sz="1050" b="1" dirty="0"/>
              <a:t>06</a:t>
            </a:r>
            <a:r>
              <a:rPr kumimoji="1" lang="ja-JP" altLang="en-US" sz="1050" b="1" dirty="0"/>
              <a:t>．資金決済法ボタン</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4299453"/>
            <a:ext cx="1467068" cy="246221"/>
          </a:xfrm>
          <a:prstGeom prst="rect">
            <a:avLst/>
          </a:prstGeom>
          <a:noFill/>
        </p:spPr>
        <p:txBody>
          <a:bodyPr wrap="none" rtlCol="0">
            <a:spAutoFit/>
          </a:bodyPr>
          <a:lstStyle/>
          <a:p>
            <a:r>
              <a:rPr kumimoji="1" lang="ja-JP" altLang="en-US" sz="1000" dirty="0"/>
              <a:t>特商法ボタンと同じ。</a:t>
            </a:r>
            <a:endParaRPr kumimoji="1" lang="en-US" altLang="ja-JP" sz="1000" dirty="0"/>
          </a:p>
        </p:txBody>
      </p:sp>
      <p:sp>
        <p:nvSpPr>
          <p:cNvPr id="59" name="テキスト ボックス 58">
            <a:extLst>
              <a:ext uri="{FF2B5EF4-FFF2-40B4-BE49-F238E27FC236}">
                <a16:creationId xmlns:a16="http://schemas.microsoft.com/office/drawing/2014/main" id="{F6E3E3AD-41F6-4D55-A590-CC8E303A3015}"/>
              </a:ext>
            </a:extLst>
          </p:cNvPr>
          <p:cNvSpPr txBox="1"/>
          <p:nvPr/>
        </p:nvSpPr>
        <p:spPr>
          <a:xfrm>
            <a:off x="4389639" y="4570663"/>
            <a:ext cx="1277914" cy="253916"/>
          </a:xfrm>
          <a:prstGeom prst="rect">
            <a:avLst/>
          </a:prstGeom>
          <a:noFill/>
        </p:spPr>
        <p:txBody>
          <a:bodyPr wrap="none" rtlCol="0">
            <a:spAutoFit/>
          </a:bodyPr>
          <a:lstStyle/>
          <a:p>
            <a:r>
              <a:rPr kumimoji="1" lang="en-US" altLang="ja-JP" sz="1050" b="1" dirty="0"/>
              <a:t>07</a:t>
            </a:r>
            <a:r>
              <a:rPr kumimoji="1" lang="ja-JP" altLang="en-US" sz="1050" b="1" dirty="0"/>
              <a:t>．もどるボタン</a:t>
            </a:r>
          </a:p>
        </p:txBody>
      </p:sp>
      <p:sp>
        <p:nvSpPr>
          <p:cNvPr id="60" name="テキスト ボックス 59">
            <a:extLst>
              <a:ext uri="{FF2B5EF4-FFF2-40B4-BE49-F238E27FC236}">
                <a16:creationId xmlns:a16="http://schemas.microsoft.com/office/drawing/2014/main" id="{F70C32A8-6342-47F1-87FC-806371133FAB}"/>
              </a:ext>
            </a:extLst>
          </p:cNvPr>
          <p:cNvSpPr txBox="1"/>
          <p:nvPr/>
        </p:nvSpPr>
        <p:spPr>
          <a:xfrm>
            <a:off x="4574850" y="4847662"/>
            <a:ext cx="3518912" cy="246221"/>
          </a:xfrm>
          <a:prstGeom prst="rect">
            <a:avLst/>
          </a:prstGeom>
          <a:noFill/>
        </p:spPr>
        <p:txBody>
          <a:bodyPr wrap="none" rtlCol="0">
            <a:spAutoFit/>
          </a:bodyPr>
          <a:lstStyle/>
          <a:p>
            <a:r>
              <a:rPr kumimoji="1" lang="ja-JP" altLang="en-US" sz="1000" dirty="0"/>
              <a:t>ウィンドウを閉じ、ショップトップ画面にもどるボタン。</a:t>
            </a:r>
            <a:endParaRPr kumimoji="1" lang="en-US" altLang="ja-JP" sz="1000" dirty="0"/>
          </a:p>
        </p:txBody>
      </p:sp>
      <p:sp>
        <p:nvSpPr>
          <p:cNvPr id="44" name="テキスト ボックス 43">
            <a:extLst>
              <a:ext uri="{FF2B5EF4-FFF2-40B4-BE49-F238E27FC236}">
                <a16:creationId xmlns:a16="http://schemas.microsoft.com/office/drawing/2014/main" id="{6DE72DCE-F3A8-4420-B4C9-5CC89D2EB72D}"/>
              </a:ext>
            </a:extLst>
          </p:cNvPr>
          <p:cNvSpPr txBox="1"/>
          <p:nvPr/>
        </p:nvSpPr>
        <p:spPr>
          <a:xfrm>
            <a:off x="3108099" y="3909115"/>
            <a:ext cx="1274708" cy="215444"/>
          </a:xfrm>
          <a:prstGeom prst="rect">
            <a:avLst/>
          </a:prstGeom>
          <a:noFill/>
        </p:spPr>
        <p:txBody>
          <a:bodyPr wrap="none" rtlCol="0">
            <a:spAutoFit/>
          </a:bodyPr>
          <a:lstStyle/>
          <a:p>
            <a:r>
              <a:rPr kumimoji="1" lang="en-US" altLang="ja-JP" sz="800" dirty="0">
                <a:latin typeface="+mn-ea"/>
              </a:rPr>
              <a:t>06</a:t>
            </a:r>
            <a:r>
              <a:rPr kumimoji="1" lang="ja-JP" altLang="en-US" sz="800" dirty="0">
                <a:latin typeface="+mn-ea"/>
              </a:rPr>
              <a:t>．資金決済法ボタン</a:t>
            </a:r>
          </a:p>
        </p:txBody>
      </p:sp>
      <p:cxnSp>
        <p:nvCxnSpPr>
          <p:cNvPr id="46" name="直線コネクタ 45">
            <a:extLst>
              <a:ext uri="{FF2B5EF4-FFF2-40B4-BE49-F238E27FC236}">
                <a16:creationId xmlns:a16="http://schemas.microsoft.com/office/drawing/2014/main" id="{95949537-C9D6-4E3D-A8B7-BBF66442B627}"/>
              </a:ext>
            </a:extLst>
          </p:cNvPr>
          <p:cNvCxnSpPr>
            <a:cxnSpLocks/>
            <a:stCxn id="44" idx="1"/>
          </p:cNvCxnSpPr>
          <p:nvPr/>
        </p:nvCxnSpPr>
        <p:spPr>
          <a:xfrm flipH="1">
            <a:off x="2676809" y="4016837"/>
            <a:ext cx="431290" cy="280227"/>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8" name="テキスト ボックス 47">
            <a:extLst>
              <a:ext uri="{FF2B5EF4-FFF2-40B4-BE49-F238E27FC236}">
                <a16:creationId xmlns:a16="http://schemas.microsoft.com/office/drawing/2014/main" id="{C474EF2E-2986-4C93-B305-1DD051CC6284}"/>
              </a:ext>
            </a:extLst>
          </p:cNvPr>
          <p:cNvSpPr txBox="1"/>
          <p:nvPr/>
        </p:nvSpPr>
        <p:spPr>
          <a:xfrm>
            <a:off x="714366" y="6138920"/>
            <a:ext cx="697627" cy="246221"/>
          </a:xfrm>
          <a:prstGeom prst="rect">
            <a:avLst/>
          </a:prstGeom>
          <a:noFill/>
        </p:spPr>
        <p:txBody>
          <a:bodyPr wrap="none" rtlCol="0">
            <a:spAutoFit/>
          </a:bodyPr>
          <a:lstStyle/>
          <a:p>
            <a:r>
              <a:rPr kumimoji="1" lang="ja-JP" altLang="en-US" sz="1000" dirty="0"/>
              <a:t>▼つづく</a:t>
            </a:r>
            <a:endParaRPr kumimoji="1" lang="en-US" altLang="ja-JP" sz="1000" dirty="0"/>
          </a:p>
        </p:txBody>
      </p:sp>
      <p:sp>
        <p:nvSpPr>
          <p:cNvPr id="38" name="テキスト ボックス 37">
            <a:extLst>
              <a:ext uri="{FF2B5EF4-FFF2-40B4-BE49-F238E27FC236}">
                <a16:creationId xmlns:a16="http://schemas.microsoft.com/office/drawing/2014/main" id="{456EFDB3-65FD-4C12-8C97-B7C1407FB891}"/>
              </a:ext>
            </a:extLst>
          </p:cNvPr>
          <p:cNvSpPr txBox="1"/>
          <p:nvPr/>
        </p:nvSpPr>
        <p:spPr>
          <a:xfrm>
            <a:off x="3108420" y="1785195"/>
            <a:ext cx="1338828" cy="215444"/>
          </a:xfrm>
          <a:prstGeom prst="rect">
            <a:avLst/>
          </a:prstGeom>
          <a:noFill/>
        </p:spPr>
        <p:txBody>
          <a:bodyPr wrap="none" rtlCol="0">
            <a:spAutoFit/>
          </a:bodyPr>
          <a:lstStyle/>
          <a:p>
            <a:r>
              <a:rPr kumimoji="1" lang="en-US" altLang="ja-JP" sz="800" dirty="0">
                <a:latin typeface="+mn-ea"/>
              </a:rPr>
              <a:t>02</a:t>
            </a:r>
            <a:r>
              <a:rPr kumimoji="1" lang="ja-JP" altLang="en-US" sz="800" dirty="0">
                <a:latin typeface="+mn-ea"/>
              </a:rPr>
              <a:t>．所持クリスタル詳細</a:t>
            </a:r>
          </a:p>
        </p:txBody>
      </p:sp>
      <p:cxnSp>
        <p:nvCxnSpPr>
          <p:cNvPr id="40" name="直線コネクタ 39">
            <a:extLst>
              <a:ext uri="{FF2B5EF4-FFF2-40B4-BE49-F238E27FC236}">
                <a16:creationId xmlns:a16="http://schemas.microsoft.com/office/drawing/2014/main" id="{7213E75E-2D52-4897-9A17-90DC7002554C}"/>
              </a:ext>
            </a:extLst>
          </p:cNvPr>
          <p:cNvCxnSpPr>
            <a:cxnSpLocks/>
            <a:stCxn id="38" idx="1"/>
          </p:cNvCxnSpPr>
          <p:nvPr/>
        </p:nvCxnSpPr>
        <p:spPr>
          <a:xfrm flipH="1">
            <a:off x="2536166" y="1892917"/>
            <a:ext cx="572254" cy="28322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A904E1ED-FC55-44CA-9EBE-729F79714DB0}"/>
              </a:ext>
            </a:extLst>
          </p:cNvPr>
          <p:cNvSpPr txBox="1"/>
          <p:nvPr/>
        </p:nvSpPr>
        <p:spPr>
          <a:xfrm>
            <a:off x="4385117" y="1477555"/>
            <a:ext cx="2823209" cy="253916"/>
          </a:xfrm>
          <a:prstGeom prst="rect">
            <a:avLst/>
          </a:prstGeom>
          <a:noFill/>
        </p:spPr>
        <p:txBody>
          <a:bodyPr wrap="none" rtlCol="0">
            <a:spAutoFit/>
          </a:bodyPr>
          <a:lstStyle/>
          <a:p>
            <a:r>
              <a:rPr kumimoji="1" lang="en-US" altLang="ja-JP" sz="1050" b="1" dirty="0"/>
              <a:t>02</a:t>
            </a:r>
            <a:r>
              <a:rPr kumimoji="1" lang="ja-JP" altLang="en-US" sz="1050" b="1" dirty="0"/>
              <a:t>．所持クリスタル詳細</a:t>
            </a:r>
            <a:r>
              <a:rPr kumimoji="1" lang="ja-JP" altLang="en-US" sz="1000" b="1" dirty="0">
                <a:solidFill>
                  <a:srgbClr val="FF0000"/>
                </a:solidFill>
              </a:rPr>
              <a:t>（</a:t>
            </a:r>
            <a:r>
              <a:rPr kumimoji="1" lang="en-US" altLang="ja-JP" sz="1000" b="1" dirty="0">
                <a:solidFill>
                  <a:srgbClr val="FF0000"/>
                </a:solidFill>
              </a:rPr>
              <a:t>20191218</a:t>
            </a:r>
            <a:r>
              <a:rPr kumimoji="1" lang="ja-JP" altLang="en-US" sz="1000" b="1" dirty="0">
                <a:solidFill>
                  <a:srgbClr val="FF0000"/>
                </a:solidFill>
              </a:rPr>
              <a:t>新規）</a:t>
            </a:r>
          </a:p>
        </p:txBody>
      </p:sp>
      <p:sp>
        <p:nvSpPr>
          <p:cNvPr id="61" name="テキスト ボックス 60">
            <a:extLst>
              <a:ext uri="{FF2B5EF4-FFF2-40B4-BE49-F238E27FC236}">
                <a16:creationId xmlns:a16="http://schemas.microsoft.com/office/drawing/2014/main" id="{BC8C6F89-EAC4-4705-9B06-3AF0706227AF}"/>
              </a:ext>
            </a:extLst>
          </p:cNvPr>
          <p:cNvSpPr txBox="1"/>
          <p:nvPr/>
        </p:nvSpPr>
        <p:spPr>
          <a:xfrm>
            <a:off x="4570328" y="1754554"/>
            <a:ext cx="3390672" cy="246221"/>
          </a:xfrm>
          <a:prstGeom prst="rect">
            <a:avLst/>
          </a:prstGeom>
          <a:noFill/>
        </p:spPr>
        <p:txBody>
          <a:bodyPr wrap="none" rtlCol="0">
            <a:spAutoFit/>
          </a:bodyPr>
          <a:lstStyle/>
          <a:p>
            <a:r>
              <a:rPr kumimoji="1" lang="ja-JP" altLang="en-US" sz="1000" dirty="0"/>
              <a:t>所持しているクリスタルの有償分と無償分を表示する。</a:t>
            </a:r>
            <a:endParaRPr kumimoji="1" lang="en-US" altLang="ja-JP" sz="1000" dirty="0"/>
          </a:p>
        </p:txBody>
      </p:sp>
    </p:spTree>
    <p:extLst>
      <p:ext uri="{BB962C8B-B14F-4D97-AF65-F5344CB8AC3E}">
        <p14:creationId xmlns:p14="http://schemas.microsoft.com/office/powerpoint/2010/main" val="2245203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2656496" cy="276999"/>
          </a:xfrm>
          <a:prstGeom prst="rect">
            <a:avLst/>
          </a:prstGeom>
          <a:noFill/>
        </p:spPr>
        <p:txBody>
          <a:bodyPr wrap="none" rtlCol="0">
            <a:spAutoFit/>
          </a:bodyPr>
          <a:lstStyle/>
          <a:p>
            <a:r>
              <a:rPr kumimoji="1" lang="ja-JP" altLang="en-US" sz="1200" b="1" dirty="0"/>
              <a:t>○</a:t>
            </a:r>
            <a:r>
              <a:rPr kumimoji="1" lang="en-US" altLang="ja-JP" sz="1200" b="1" dirty="0"/>
              <a:t>sh110</a:t>
            </a:r>
            <a:r>
              <a:rPr kumimoji="1" lang="ja-JP" altLang="en-US" sz="1200" b="1" dirty="0"/>
              <a:t>．クリスタル商品一覧</a:t>
            </a:r>
            <a:r>
              <a:rPr kumimoji="1" lang="en-US" altLang="ja-JP" sz="1200" b="1" dirty="0"/>
              <a:t>(2/2)</a:t>
            </a:r>
            <a:endParaRPr kumimoji="1" lang="ja-JP" altLang="en-US" sz="1200" b="1" dirty="0"/>
          </a:p>
        </p:txBody>
      </p:sp>
      <p:sp>
        <p:nvSpPr>
          <p:cNvPr id="37" name="テキスト ボックス 36">
            <a:extLst>
              <a:ext uri="{FF2B5EF4-FFF2-40B4-BE49-F238E27FC236}">
                <a16:creationId xmlns:a16="http://schemas.microsoft.com/office/drawing/2014/main" id="{0734F81F-5458-4DBA-BE7D-A1B37839869C}"/>
              </a:ext>
            </a:extLst>
          </p:cNvPr>
          <p:cNvSpPr txBox="1"/>
          <p:nvPr/>
        </p:nvSpPr>
        <p:spPr>
          <a:xfrm>
            <a:off x="2918039" y="1382667"/>
            <a:ext cx="1082348"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a:t>
            </a:r>
            <a:r>
              <a:rPr kumimoji="1" lang="en-US" altLang="ja-JP" sz="800" dirty="0">
                <a:latin typeface="+mn-ea"/>
              </a:rPr>
              <a:t>SALE</a:t>
            </a:r>
            <a:r>
              <a:rPr kumimoji="1" lang="ja-JP" altLang="en-US" sz="800" dirty="0">
                <a:latin typeface="+mn-ea"/>
              </a:rPr>
              <a:t>アイコン</a:t>
            </a:r>
          </a:p>
        </p:txBody>
      </p:sp>
      <p:sp>
        <p:nvSpPr>
          <p:cNvPr id="39" name="テキスト ボックス 38">
            <a:extLst>
              <a:ext uri="{FF2B5EF4-FFF2-40B4-BE49-F238E27FC236}">
                <a16:creationId xmlns:a16="http://schemas.microsoft.com/office/drawing/2014/main" id="{74904D57-9EB0-44C8-954C-D7A98F2B765C}"/>
              </a:ext>
            </a:extLst>
          </p:cNvPr>
          <p:cNvSpPr txBox="1"/>
          <p:nvPr/>
        </p:nvSpPr>
        <p:spPr>
          <a:xfrm>
            <a:off x="2918039" y="1660564"/>
            <a:ext cx="723275" cy="215444"/>
          </a:xfrm>
          <a:prstGeom prst="rect">
            <a:avLst/>
          </a:prstGeom>
          <a:noFill/>
        </p:spPr>
        <p:txBody>
          <a:bodyPr wrap="none" rtlCol="0">
            <a:spAutoFit/>
          </a:bodyPr>
          <a:lstStyle/>
          <a:p>
            <a:r>
              <a:rPr kumimoji="1" lang="en-US" altLang="ja-JP" sz="800" dirty="0">
                <a:latin typeface="+mn-ea"/>
              </a:rPr>
              <a:t>02</a:t>
            </a:r>
            <a:r>
              <a:rPr kumimoji="1" lang="ja-JP" altLang="en-US" sz="800" dirty="0">
                <a:latin typeface="+mn-ea"/>
              </a:rPr>
              <a:t>．商品名</a:t>
            </a:r>
          </a:p>
        </p:txBody>
      </p:sp>
      <p:sp>
        <p:nvSpPr>
          <p:cNvPr id="43" name="テキスト ボックス 42">
            <a:extLst>
              <a:ext uri="{FF2B5EF4-FFF2-40B4-BE49-F238E27FC236}">
                <a16:creationId xmlns:a16="http://schemas.microsoft.com/office/drawing/2014/main" id="{B4BD3129-1DD8-4FCC-919D-4BF51F1F477A}"/>
              </a:ext>
            </a:extLst>
          </p:cNvPr>
          <p:cNvSpPr txBox="1"/>
          <p:nvPr/>
        </p:nvSpPr>
        <p:spPr>
          <a:xfrm>
            <a:off x="2918039" y="1909734"/>
            <a:ext cx="620683"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．内訳</a:t>
            </a:r>
          </a:p>
        </p:txBody>
      </p:sp>
      <p:sp>
        <p:nvSpPr>
          <p:cNvPr id="45" name="テキスト ボックス 44">
            <a:extLst>
              <a:ext uri="{FF2B5EF4-FFF2-40B4-BE49-F238E27FC236}">
                <a16:creationId xmlns:a16="http://schemas.microsoft.com/office/drawing/2014/main" id="{BAEFCF5F-4006-47DC-88A4-8821B3ED50FC}"/>
              </a:ext>
            </a:extLst>
          </p:cNvPr>
          <p:cNvSpPr txBox="1"/>
          <p:nvPr/>
        </p:nvSpPr>
        <p:spPr>
          <a:xfrm>
            <a:off x="2918039" y="2556059"/>
            <a:ext cx="825867" cy="215444"/>
          </a:xfrm>
          <a:prstGeom prst="rect">
            <a:avLst/>
          </a:prstGeom>
          <a:noFill/>
        </p:spPr>
        <p:txBody>
          <a:bodyPr wrap="none" rtlCol="0">
            <a:spAutoFit/>
          </a:bodyPr>
          <a:lstStyle/>
          <a:p>
            <a:r>
              <a:rPr kumimoji="1" lang="en-US" altLang="ja-JP" sz="800" dirty="0">
                <a:latin typeface="+mn-ea"/>
              </a:rPr>
              <a:t>06</a:t>
            </a:r>
            <a:r>
              <a:rPr kumimoji="1" lang="ja-JP" altLang="en-US" sz="800" dirty="0">
                <a:latin typeface="+mn-ea"/>
              </a:rPr>
              <a:t>．終了時間</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1308371" cy="253916"/>
          </a:xfrm>
          <a:prstGeom prst="rect">
            <a:avLst/>
          </a:prstGeom>
          <a:noFill/>
        </p:spPr>
        <p:txBody>
          <a:bodyPr wrap="none" rtlCol="0">
            <a:spAutoFit/>
          </a:bodyPr>
          <a:lstStyle/>
          <a:p>
            <a:r>
              <a:rPr kumimoji="1" lang="en-US" altLang="ja-JP" sz="1050" b="1" dirty="0"/>
              <a:t>01</a:t>
            </a:r>
            <a:r>
              <a:rPr kumimoji="1" lang="ja-JP" altLang="en-US" sz="1050" b="1" dirty="0"/>
              <a:t>．</a:t>
            </a:r>
            <a:r>
              <a:rPr kumimoji="1" lang="en-US" altLang="ja-JP" sz="1050" b="1" dirty="0"/>
              <a:t>SALE</a:t>
            </a:r>
            <a:r>
              <a:rPr kumimoji="1" lang="ja-JP" altLang="en-US" sz="1050" b="1" dirty="0"/>
              <a:t>アイコン</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2010487" cy="246221"/>
          </a:xfrm>
          <a:prstGeom prst="rect">
            <a:avLst/>
          </a:prstGeom>
          <a:noFill/>
        </p:spPr>
        <p:txBody>
          <a:bodyPr wrap="none" rtlCol="0">
            <a:spAutoFit/>
          </a:bodyPr>
          <a:lstStyle/>
          <a:p>
            <a:r>
              <a:rPr kumimoji="1" lang="en-US" altLang="ja-JP" sz="1000" dirty="0"/>
              <a:t>SALE</a:t>
            </a:r>
            <a:r>
              <a:rPr kumimoji="1" lang="ja-JP" altLang="en-US" sz="1000" dirty="0"/>
              <a:t>対象の商品には表示する。</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478896"/>
            <a:ext cx="873957" cy="253916"/>
          </a:xfrm>
          <a:prstGeom prst="rect">
            <a:avLst/>
          </a:prstGeom>
          <a:noFill/>
        </p:spPr>
        <p:txBody>
          <a:bodyPr wrap="none" rtlCol="0">
            <a:spAutoFit/>
          </a:bodyPr>
          <a:lstStyle/>
          <a:p>
            <a:r>
              <a:rPr kumimoji="1" lang="en-US" altLang="ja-JP" sz="1050" b="1" dirty="0"/>
              <a:t>02</a:t>
            </a:r>
            <a:r>
              <a:rPr kumimoji="1" lang="ja-JP" altLang="en-US" sz="1050" b="1" dirty="0"/>
              <a:t>．商品名</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755895"/>
            <a:ext cx="1980029" cy="246221"/>
          </a:xfrm>
          <a:prstGeom prst="rect">
            <a:avLst/>
          </a:prstGeom>
          <a:noFill/>
        </p:spPr>
        <p:txBody>
          <a:bodyPr wrap="none" rtlCol="0">
            <a:spAutoFit/>
          </a:bodyPr>
          <a:lstStyle/>
          <a:p>
            <a:r>
              <a:rPr kumimoji="1" lang="ja-JP" altLang="en-US" sz="1000" dirty="0"/>
              <a:t>商品には必ずつけられる名称。</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051522"/>
            <a:ext cx="739305" cy="253916"/>
          </a:xfrm>
          <a:prstGeom prst="rect">
            <a:avLst/>
          </a:prstGeom>
          <a:noFill/>
        </p:spPr>
        <p:txBody>
          <a:bodyPr wrap="none" rtlCol="0">
            <a:spAutoFit/>
          </a:bodyPr>
          <a:lstStyle/>
          <a:p>
            <a:r>
              <a:rPr kumimoji="1" lang="en-US" altLang="ja-JP" sz="1050" b="1" dirty="0"/>
              <a:t>03</a:t>
            </a:r>
            <a:r>
              <a:rPr kumimoji="1" lang="ja-JP" altLang="en-US" sz="1050" b="1" dirty="0"/>
              <a:t>．内訳</a:t>
            </a:r>
          </a:p>
        </p:txBody>
      </p:sp>
      <p:sp>
        <p:nvSpPr>
          <p:cNvPr id="54" name="テキスト ボックス 53">
            <a:extLst>
              <a:ext uri="{FF2B5EF4-FFF2-40B4-BE49-F238E27FC236}">
                <a16:creationId xmlns:a16="http://schemas.microsoft.com/office/drawing/2014/main" id="{34BF1871-7EE4-4D7E-8744-7AB49CC63292}"/>
              </a:ext>
            </a:extLst>
          </p:cNvPr>
          <p:cNvSpPr txBox="1"/>
          <p:nvPr/>
        </p:nvSpPr>
        <p:spPr>
          <a:xfrm>
            <a:off x="4580842" y="2328521"/>
            <a:ext cx="3005951" cy="246221"/>
          </a:xfrm>
          <a:prstGeom prst="rect">
            <a:avLst/>
          </a:prstGeom>
          <a:noFill/>
        </p:spPr>
        <p:txBody>
          <a:bodyPr wrap="none" rtlCol="0">
            <a:spAutoFit/>
          </a:bodyPr>
          <a:lstStyle/>
          <a:p>
            <a:r>
              <a:rPr kumimoji="1" lang="ja-JP" altLang="en-US" sz="1000" dirty="0"/>
              <a:t>この商品のクリスタルの有償分と無償分の内訳。</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2618036"/>
            <a:ext cx="739305" cy="253916"/>
          </a:xfrm>
          <a:prstGeom prst="rect">
            <a:avLst/>
          </a:prstGeom>
          <a:noFill/>
        </p:spPr>
        <p:txBody>
          <a:bodyPr wrap="none" rtlCol="0">
            <a:spAutoFit/>
          </a:bodyPr>
          <a:lstStyle/>
          <a:p>
            <a:r>
              <a:rPr kumimoji="1" lang="en-US" altLang="ja-JP" sz="1050" b="1" dirty="0"/>
              <a:t>04</a:t>
            </a:r>
            <a:r>
              <a:rPr kumimoji="1" lang="ja-JP" altLang="en-US" sz="1050" b="1" dirty="0"/>
              <a:t>．価格</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2895035"/>
            <a:ext cx="1210588" cy="246221"/>
          </a:xfrm>
          <a:prstGeom prst="rect">
            <a:avLst/>
          </a:prstGeom>
          <a:noFill/>
        </p:spPr>
        <p:txBody>
          <a:bodyPr wrap="none" rtlCol="0">
            <a:spAutoFit/>
          </a:bodyPr>
          <a:lstStyle/>
          <a:p>
            <a:r>
              <a:rPr kumimoji="1" lang="ja-JP" altLang="en-US" sz="1000" dirty="0"/>
              <a:t>法定通貨の価格。</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3182301"/>
            <a:ext cx="1277914" cy="253916"/>
          </a:xfrm>
          <a:prstGeom prst="rect">
            <a:avLst/>
          </a:prstGeom>
          <a:noFill/>
        </p:spPr>
        <p:txBody>
          <a:bodyPr wrap="none" rtlCol="0">
            <a:spAutoFit/>
          </a:bodyPr>
          <a:lstStyle/>
          <a:p>
            <a:r>
              <a:rPr kumimoji="1" lang="en-US" altLang="ja-JP" sz="1050" b="1" dirty="0"/>
              <a:t>05</a:t>
            </a:r>
            <a:r>
              <a:rPr kumimoji="1" lang="ja-JP" altLang="en-US" sz="1050" b="1" dirty="0"/>
              <a:t>．商品アイコン</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3459300"/>
            <a:ext cx="3775393" cy="400110"/>
          </a:xfrm>
          <a:prstGeom prst="rect">
            <a:avLst/>
          </a:prstGeom>
          <a:noFill/>
        </p:spPr>
        <p:txBody>
          <a:bodyPr wrap="none" rtlCol="0">
            <a:spAutoFit/>
          </a:bodyPr>
          <a:lstStyle/>
          <a:p>
            <a:r>
              <a:rPr kumimoji="1" lang="ja-JP" altLang="en-US" sz="1000" dirty="0"/>
              <a:t>商品のアイコン。クリスタルについては、量によって何段階か</a:t>
            </a:r>
            <a:endParaRPr kumimoji="1" lang="en-US" altLang="ja-JP" sz="1000" dirty="0"/>
          </a:p>
          <a:p>
            <a:r>
              <a:rPr kumimoji="1" lang="ja-JP" altLang="en-US" sz="1000" dirty="0"/>
              <a:t>持って商品ごとに何を使うか設定する。</a:t>
            </a:r>
            <a:endParaRPr kumimoji="1" lang="en-US" altLang="ja-JP" sz="1000" dirty="0"/>
          </a:p>
        </p:txBody>
      </p:sp>
      <p:sp>
        <p:nvSpPr>
          <p:cNvPr id="59" name="テキスト ボックス 58">
            <a:extLst>
              <a:ext uri="{FF2B5EF4-FFF2-40B4-BE49-F238E27FC236}">
                <a16:creationId xmlns:a16="http://schemas.microsoft.com/office/drawing/2014/main" id="{F6E3E3AD-41F6-4D55-A590-CC8E303A3015}"/>
              </a:ext>
            </a:extLst>
          </p:cNvPr>
          <p:cNvSpPr txBox="1"/>
          <p:nvPr/>
        </p:nvSpPr>
        <p:spPr>
          <a:xfrm>
            <a:off x="4389639" y="3898856"/>
            <a:ext cx="1008609" cy="253916"/>
          </a:xfrm>
          <a:prstGeom prst="rect">
            <a:avLst/>
          </a:prstGeom>
          <a:noFill/>
        </p:spPr>
        <p:txBody>
          <a:bodyPr wrap="none" rtlCol="0">
            <a:spAutoFit/>
          </a:bodyPr>
          <a:lstStyle/>
          <a:p>
            <a:r>
              <a:rPr kumimoji="1" lang="en-US" altLang="ja-JP" sz="1050" b="1" dirty="0"/>
              <a:t>06</a:t>
            </a:r>
            <a:r>
              <a:rPr kumimoji="1" lang="ja-JP" altLang="en-US" sz="1050" b="1" dirty="0"/>
              <a:t>．終了時間</a:t>
            </a:r>
          </a:p>
        </p:txBody>
      </p:sp>
      <p:sp>
        <p:nvSpPr>
          <p:cNvPr id="60" name="テキスト ボックス 59">
            <a:extLst>
              <a:ext uri="{FF2B5EF4-FFF2-40B4-BE49-F238E27FC236}">
                <a16:creationId xmlns:a16="http://schemas.microsoft.com/office/drawing/2014/main" id="{F70C32A8-6342-47F1-87FC-806371133FAB}"/>
              </a:ext>
            </a:extLst>
          </p:cNvPr>
          <p:cNvSpPr txBox="1"/>
          <p:nvPr/>
        </p:nvSpPr>
        <p:spPr>
          <a:xfrm>
            <a:off x="4574850" y="4175855"/>
            <a:ext cx="2908168" cy="707886"/>
          </a:xfrm>
          <a:prstGeom prst="rect">
            <a:avLst/>
          </a:prstGeom>
          <a:noFill/>
        </p:spPr>
        <p:txBody>
          <a:bodyPr wrap="none" rtlCol="0">
            <a:spAutoFit/>
          </a:bodyPr>
          <a:lstStyle/>
          <a:p>
            <a:r>
              <a:rPr kumimoji="1" lang="en-US" altLang="ja-JP" sz="1000" dirty="0"/>
              <a:t>SALE</a:t>
            </a:r>
            <a:r>
              <a:rPr kumimoji="1" lang="ja-JP" altLang="en-US" sz="1000" dirty="0"/>
              <a:t>の場合、いつ終わるかの時間を表示する。</a:t>
            </a:r>
            <a:endParaRPr kumimoji="1" lang="en-US" altLang="ja-JP" sz="1000" dirty="0"/>
          </a:p>
          <a:p>
            <a:r>
              <a:rPr kumimoji="1" lang="ja-JP" altLang="en-US" sz="1000" dirty="0"/>
              <a:t>時間の表記の他、条件が書かれる場合がある。</a:t>
            </a:r>
            <a:endParaRPr kumimoji="1" lang="en-US" altLang="ja-JP" sz="1000" dirty="0"/>
          </a:p>
          <a:p>
            <a:r>
              <a:rPr kumimoji="1" lang="ja-JP" altLang="en-US" sz="1000" dirty="0"/>
              <a:t>例）</a:t>
            </a:r>
            <a:endParaRPr kumimoji="1" lang="en-US" altLang="ja-JP" sz="1000" dirty="0"/>
          </a:p>
          <a:p>
            <a:r>
              <a:rPr kumimoji="1" lang="ja-JP" altLang="en-US" sz="1000" dirty="0"/>
              <a:t>プレイヤーランク</a:t>
            </a:r>
            <a:r>
              <a:rPr kumimoji="1" lang="en-US" altLang="ja-JP" sz="1000" dirty="0"/>
              <a:t>50</a:t>
            </a:r>
            <a:r>
              <a:rPr kumimoji="1" lang="ja-JP" altLang="en-US" sz="1000" dirty="0"/>
              <a:t>以下</a:t>
            </a:r>
            <a:endParaRPr kumimoji="1" lang="en-US" altLang="ja-JP" sz="1000" dirty="0"/>
          </a:p>
        </p:txBody>
      </p:sp>
      <p:sp>
        <p:nvSpPr>
          <p:cNvPr id="44" name="テキスト ボックス 43">
            <a:extLst>
              <a:ext uri="{FF2B5EF4-FFF2-40B4-BE49-F238E27FC236}">
                <a16:creationId xmlns:a16="http://schemas.microsoft.com/office/drawing/2014/main" id="{6DE72DCE-F3A8-4420-B4C9-5CC89D2EB72D}"/>
              </a:ext>
            </a:extLst>
          </p:cNvPr>
          <p:cNvSpPr txBox="1"/>
          <p:nvPr/>
        </p:nvSpPr>
        <p:spPr>
          <a:xfrm>
            <a:off x="2918039" y="2899381"/>
            <a:ext cx="928459" cy="215444"/>
          </a:xfrm>
          <a:prstGeom prst="rect">
            <a:avLst/>
          </a:prstGeom>
          <a:noFill/>
        </p:spPr>
        <p:txBody>
          <a:bodyPr wrap="none" rtlCol="0">
            <a:spAutoFit/>
          </a:bodyPr>
          <a:lstStyle/>
          <a:p>
            <a:r>
              <a:rPr kumimoji="1" lang="en-US" altLang="ja-JP" sz="800" dirty="0">
                <a:latin typeface="+mn-ea"/>
              </a:rPr>
              <a:t>07</a:t>
            </a:r>
            <a:r>
              <a:rPr kumimoji="1" lang="ja-JP" altLang="en-US" sz="800" dirty="0">
                <a:latin typeface="+mn-ea"/>
              </a:rPr>
              <a:t>．詳細ボタン</a:t>
            </a:r>
          </a:p>
        </p:txBody>
      </p:sp>
      <p:cxnSp>
        <p:nvCxnSpPr>
          <p:cNvPr id="46" name="直線コネクタ 45">
            <a:extLst>
              <a:ext uri="{FF2B5EF4-FFF2-40B4-BE49-F238E27FC236}">
                <a16:creationId xmlns:a16="http://schemas.microsoft.com/office/drawing/2014/main" id="{95949537-C9D6-4E3D-A8B7-BBF66442B627}"/>
              </a:ext>
            </a:extLst>
          </p:cNvPr>
          <p:cNvCxnSpPr>
            <a:cxnSpLocks/>
            <a:stCxn id="44" idx="1"/>
          </p:cNvCxnSpPr>
          <p:nvPr/>
        </p:nvCxnSpPr>
        <p:spPr>
          <a:xfrm flipH="1" flipV="1">
            <a:off x="1031383" y="2520899"/>
            <a:ext cx="1886656" cy="486204"/>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grpSp>
        <p:nvGrpSpPr>
          <p:cNvPr id="34" name="グループ化 33">
            <a:extLst>
              <a:ext uri="{FF2B5EF4-FFF2-40B4-BE49-F238E27FC236}">
                <a16:creationId xmlns:a16="http://schemas.microsoft.com/office/drawing/2014/main" id="{A38CC815-3874-4765-BF10-5A6DDED4FAAE}"/>
              </a:ext>
            </a:extLst>
          </p:cNvPr>
          <p:cNvGrpSpPr/>
          <p:nvPr/>
        </p:nvGrpSpPr>
        <p:grpSpPr>
          <a:xfrm>
            <a:off x="733562" y="1772806"/>
            <a:ext cx="1898787" cy="714400"/>
            <a:chOff x="0" y="0"/>
            <a:chExt cx="1873301" cy="704022"/>
          </a:xfrm>
        </p:grpSpPr>
        <p:sp>
          <p:nvSpPr>
            <p:cNvPr id="38" name="四角形: 角を丸くする 37">
              <a:extLst>
                <a:ext uri="{FF2B5EF4-FFF2-40B4-BE49-F238E27FC236}">
                  <a16:creationId xmlns:a16="http://schemas.microsoft.com/office/drawing/2014/main" id="{2E2BEF7A-4062-42D8-8007-62EC9B6518E8}"/>
                </a:ext>
              </a:extLst>
            </p:cNvPr>
            <p:cNvSpPr/>
            <p:nvPr/>
          </p:nvSpPr>
          <p:spPr>
            <a:xfrm>
              <a:off x="9711" y="0"/>
              <a:ext cx="1830457" cy="704022"/>
            </a:xfrm>
            <a:prstGeom prst="roundRect">
              <a:avLst>
                <a:gd name="adj" fmla="val 1470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kumimoji="1" lang="ja-JP" altLang="en-US" sz="1100"/>
            </a:p>
          </p:txBody>
        </p:sp>
        <p:grpSp>
          <p:nvGrpSpPr>
            <p:cNvPr id="40" name="グループ化 39">
              <a:extLst>
                <a:ext uri="{FF2B5EF4-FFF2-40B4-BE49-F238E27FC236}">
                  <a16:creationId xmlns:a16="http://schemas.microsoft.com/office/drawing/2014/main" id="{2C4E1DD7-F1E3-4AE7-B391-966BF032E6AE}"/>
                </a:ext>
              </a:extLst>
            </p:cNvPr>
            <p:cNvGrpSpPr/>
            <p:nvPr/>
          </p:nvGrpSpPr>
          <p:grpSpPr>
            <a:xfrm>
              <a:off x="42844" y="140805"/>
              <a:ext cx="422412" cy="422413"/>
              <a:chOff x="42844" y="140805"/>
              <a:chExt cx="422412" cy="422413"/>
            </a:xfrm>
          </p:grpSpPr>
          <p:sp>
            <p:nvSpPr>
              <p:cNvPr id="65" name="正方形/長方形 64">
                <a:extLst>
                  <a:ext uri="{FF2B5EF4-FFF2-40B4-BE49-F238E27FC236}">
                    <a16:creationId xmlns:a16="http://schemas.microsoft.com/office/drawing/2014/main" id="{7706D211-836B-4989-8F72-3466FB7DA7BA}"/>
                  </a:ext>
                </a:extLst>
              </p:cNvPr>
              <p:cNvSpPr/>
              <p:nvPr/>
            </p:nvSpPr>
            <p:spPr>
              <a:xfrm>
                <a:off x="42844" y="140805"/>
                <a:ext cx="422412" cy="4224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800"/>
              </a:p>
            </p:txBody>
          </p:sp>
          <p:sp>
            <p:nvSpPr>
              <p:cNvPr id="66" name="フローチャート: 準備 65">
                <a:extLst>
                  <a:ext uri="{FF2B5EF4-FFF2-40B4-BE49-F238E27FC236}">
                    <a16:creationId xmlns:a16="http://schemas.microsoft.com/office/drawing/2014/main" id="{F8D0B262-8539-4073-9C6C-0A177664CBDD}"/>
                  </a:ext>
                </a:extLst>
              </p:cNvPr>
              <p:cNvSpPr/>
              <p:nvPr/>
            </p:nvSpPr>
            <p:spPr>
              <a:xfrm rot="18926666">
                <a:off x="109360" y="294057"/>
                <a:ext cx="289381" cy="115908"/>
              </a:xfrm>
              <a:prstGeom prst="flowChartPreparation">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800"/>
              </a:p>
            </p:txBody>
          </p:sp>
        </p:grpSp>
        <p:sp>
          <p:nvSpPr>
            <p:cNvPr id="41" name="テキスト ボックス 1011">
              <a:extLst>
                <a:ext uri="{FF2B5EF4-FFF2-40B4-BE49-F238E27FC236}">
                  <a16:creationId xmlns:a16="http://schemas.microsoft.com/office/drawing/2014/main" id="{F181F10C-5194-4B12-B119-6E7E5D92C4AB}"/>
                </a:ext>
              </a:extLst>
            </p:cNvPr>
            <p:cNvSpPr txBox="1"/>
            <p:nvPr/>
          </p:nvSpPr>
          <p:spPr>
            <a:xfrm>
              <a:off x="432128" y="33133"/>
              <a:ext cx="1020921" cy="140804"/>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800">
                  <a:solidFill>
                    <a:schemeClr val="bg1"/>
                  </a:solidFill>
                </a:rPr>
                <a:t>欲張りセット</a:t>
              </a:r>
            </a:p>
          </p:txBody>
        </p:sp>
        <p:sp>
          <p:nvSpPr>
            <p:cNvPr id="48" name="テキスト ボックス 1012">
              <a:extLst>
                <a:ext uri="{FF2B5EF4-FFF2-40B4-BE49-F238E27FC236}">
                  <a16:creationId xmlns:a16="http://schemas.microsoft.com/office/drawing/2014/main" id="{A2937B8E-9C96-45B3-A263-805F88CD909B}"/>
                </a:ext>
              </a:extLst>
            </p:cNvPr>
            <p:cNvSpPr txBox="1"/>
            <p:nvPr/>
          </p:nvSpPr>
          <p:spPr>
            <a:xfrm>
              <a:off x="436053" y="198784"/>
              <a:ext cx="1437248" cy="15737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800">
                  <a:solidFill>
                    <a:schemeClr val="bg1"/>
                  </a:solidFill>
                </a:rPr>
                <a:t>有償分　</a:t>
              </a:r>
              <a:r>
                <a:rPr kumimoji="1" lang="en-US" altLang="ja-JP" sz="800">
                  <a:solidFill>
                    <a:schemeClr val="bg1"/>
                  </a:solidFill>
                </a:rPr>
                <a:t>120</a:t>
              </a:r>
              <a:r>
                <a:rPr kumimoji="1" lang="ja-JP" altLang="en-US" sz="800">
                  <a:solidFill>
                    <a:schemeClr val="bg1"/>
                  </a:solidFill>
                </a:rPr>
                <a:t>　無償分　　</a:t>
              </a:r>
              <a:r>
                <a:rPr kumimoji="1" lang="en-US" altLang="ja-JP" sz="800">
                  <a:solidFill>
                    <a:schemeClr val="bg1"/>
                  </a:solidFill>
                </a:rPr>
                <a:t>0</a:t>
              </a:r>
              <a:endParaRPr kumimoji="1" lang="ja-JP" altLang="en-US" sz="800">
                <a:solidFill>
                  <a:schemeClr val="bg1"/>
                </a:solidFill>
              </a:endParaRPr>
            </a:p>
          </p:txBody>
        </p:sp>
        <p:sp>
          <p:nvSpPr>
            <p:cNvPr id="61" name="テキスト ボックス 1013">
              <a:extLst>
                <a:ext uri="{FF2B5EF4-FFF2-40B4-BE49-F238E27FC236}">
                  <a16:creationId xmlns:a16="http://schemas.microsoft.com/office/drawing/2014/main" id="{DFFE00E3-4ABF-4DCB-96B6-F6FAF2C3FCBB}"/>
                </a:ext>
              </a:extLst>
            </p:cNvPr>
            <p:cNvSpPr txBox="1"/>
            <p:nvPr/>
          </p:nvSpPr>
          <p:spPr>
            <a:xfrm>
              <a:off x="1385719" y="281609"/>
              <a:ext cx="444737" cy="248851"/>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en-US" altLang="ja-JP" sz="1000">
                  <a:solidFill>
                    <a:schemeClr val="bg1"/>
                  </a:solidFill>
                </a:rPr>
                <a:t>\120</a:t>
              </a:r>
              <a:endParaRPr kumimoji="1" lang="ja-JP" altLang="en-US" sz="1000">
                <a:solidFill>
                  <a:schemeClr val="bg1"/>
                </a:solidFill>
              </a:endParaRPr>
            </a:p>
          </p:txBody>
        </p:sp>
        <p:sp>
          <p:nvSpPr>
            <p:cNvPr id="62" name="四角形: 角を丸くする 61">
              <a:extLst>
                <a:ext uri="{FF2B5EF4-FFF2-40B4-BE49-F238E27FC236}">
                  <a16:creationId xmlns:a16="http://schemas.microsoft.com/office/drawing/2014/main" id="{4CEFBD13-0D34-4603-A356-1F4614BF4417}"/>
                </a:ext>
              </a:extLst>
            </p:cNvPr>
            <p:cNvSpPr/>
            <p:nvPr/>
          </p:nvSpPr>
          <p:spPr>
            <a:xfrm>
              <a:off x="17995" y="554934"/>
              <a:ext cx="447261" cy="149088"/>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700"/>
                <a:t>詳細</a:t>
              </a:r>
              <a:endParaRPr kumimoji="1" lang="en-US" altLang="ja-JP" sz="700"/>
            </a:p>
          </p:txBody>
        </p:sp>
        <p:sp>
          <p:nvSpPr>
            <p:cNvPr id="63" name="テキスト ボックス 1021">
              <a:extLst>
                <a:ext uri="{FF2B5EF4-FFF2-40B4-BE49-F238E27FC236}">
                  <a16:creationId xmlns:a16="http://schemas.microsoft.com/office/drawing/2014/main" id="{04C22B30-DA3C-48B8-AC64-11F5642C1DCF}"/>
                </a:ext>
              </a:extLst>
            </p:cNvPr>
            <p:cNvSpPr txBox="1"/>
            <p:nvPr/>
          </p:nvSpPr>
          <p:spPr>
            <a:xfrm>
              <a:off x="0" y="0"/>
              <a:ext cx="465256" cy="140805"/>
            </a:xfrm>
            <a:prstGeom prst="rect">
              <a:avLst/>
            </a:prstGeom>
            <a:solidFill>
              <a:srgbClr val="FF0000"/>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en-US" altLang="ja-JP" sz="1100" b="1">
                  <a:solidFill>
                    <a:schemeClr val="bg1"/>
                  </a:solidFill>
                </a:rPr>
                <a:t>SALE</a:t>
              </a:r>
              <a:endParaRPr kumimoji="1" lang="ja-JP" altLang="en-US" sz="1100" b="1">
                <a:solidFill>
                  <a:schemeClr val="bg1"/>
                </a:solidFill>
              </a:endParaRPr>
            </a:p>
          </p:txBody>
        </p:sp>
        <p:sp>
          <p:nvSpPr>
            <p:cNvPr id="64" name="テキスト ボックス 1022">
              <a:extLst>
                <a:ext uri="{FF2B5EF4-FFF2-40B4-BE49-F238E27FC236}">
                  <a16:creationId xmlns:a16="http://schemas.microsoft.com/office/drawing/2014/main" id="{D364D269-C976-454B-8C17-5595B5839798}"/>
                </a:ext>
              </a:extLst>
            </p:cNvPr>
            <p:cNvSpPr txBox="1"/>
            <p:nvPr/>
          </p:nvSpPr>
          <p:spPr>
            <a:xfrm>
              <a:off x="552006" y="554935"/>
              <a:ext cx="1296443" cy="140804"/>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800" dirty="0">
                  <a:solidFill>
                    <a:schemeClr val="bg1"/>
                  </a:solidFill>
                </a:rPr>
                <a:t>あと </a:t>
              </a:r>
              <a:r>
                <a:rPr kumimoji="1" lang="en-US" altLang="ja-JP" sz="1000" dirty="0">
                  <a:solidFill>
                    <a:schemeClr val="bg1"/>
                  </a:solidFill>
                </a:rPr>
                <a:t>00:00:00</a:t>
              </a:r>
              <a:r>
                <a:rPr kumimoji="1" lang="ja-JP" altLang="en-US" sz="900" dirty="0">
                  <a:solidFill>
                    <a:schemeClr val="bg1"/>
                  </a:solidFill>
                </a:rPr>
                <a:t>で終了</a:t>
              </a:r>
              <a:endParaRPr kumimoji="1" lang="ja-JP" altLang="en-US" sz="800" dirty="0">
                <a:solidFill>
                  <a:schemeClr val="bg1"/>
                </a:solidFill>
              </a:endParaRPr>
            </a:p>
          </p:txBody>
        </p:sp>
      </p:grpSp>
      <p:grpSp>
        <p:nvGrpSpPr>
          <p:cNvPr id="67" name="グループ化 66">
            <a:extLst>
              <a:ext uri="{FF2B5EF4-FFF2-40B4-BE49-F238E27FC236}">
                <a16:creationId xmlns:a16="http://schemas.microsoft.com/office/drawing/2014/main" id="{19B5F330-F783-4A89-B4D0-F1372E9E07AE}"/>
              </a:ext>
            </a:extLst>
          </p:cNvPr>
          <p:cNvGrpSpPr/>
          <p:nvPr/>
        </p:nvGrpSpPr>
        <p:grpSpPr>
          <a:xfrm>
            <a:off x="720503" y="3325983"/>
            <a:ext cx="1859447" cy="571541"/>
            <a:chOff x="0" y="0"/>
            <a:chExt cx="1830458" cy="563238"/>
          </a:xfrm>
        </p:grpSpPr>
        <p:sp>
          <p:nvSpPr>
            <p:cNvPr id="68" name="四角形: 角を丸くする 67">
              <a:extLst>
                <a:ext uri="{FF2B5EF4-FFF2-40B4-BE49-F238E27FC236}">
                  <a16:creationId xmlns:a16="http://schemas.microsoft.com/office/drawing/2014/main" id="{B9148FA0-9280-4CA3-8BE5-29EC068CEF2A}"/>
                </a:ext>
              </a:extLst>
            </p:cNvPr>
            <p:cNvSpPr/>
            <p:nvPr/>
          </p:nvSpPr>
          <p:spPr>
            <a:xfrm>
              <a:off x="0" y="0"/>
              <a:ext cx="1830457" cy="563238"/>
            </a:xfrm>
            <a:prstGeom prst="roundRect">
              <a:avLst>
                <a:gd name="adj" fmla="val 1470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kumimoji="1" lang="ja-JP" altLang="en-US" sz="1100"/>
            </a:p>
          </p:txBody>
        </p:sp>
        <p:grpSp>
          <p:nvGrpSpPr>
            <p:cNvPr id="71" name="グループ化 70">
              <a:extLst>
                <a:ext uri="{FF2B5EF4-FFF2-40B4-BE49-F238E27FC236}">
                  <a16:creationId xmlns:a16="http://schemas.microsoft.com/office/drawing/2014/main" id="{ACA4437B-854B-4CBB-A01B-17585A3346DA}"/>
                </a:ext>
              </a:extLst>
            </p:cNvPr>
            <p:cNvGrpSpPr/>
            <p:nvPr/>
          </p:nvGrpSpPr>
          <p:grpSpPr>
            <a:xfrm>
              <a:off x="1" y="57978"/>
              <a:ext cx="422412" cy="422413"/>
              <a:chOff x="1" y="57978"/>
              <a:chExt cx="422412" cy="422413"/>
            </a:xfrm>
          </p:grpSpPr>
          <p:sp>
            <p:nvSpPr>
              <p:cNvPr id="75" name="正方形/長方形 74">
                <a:extLst>
                  <a:ext uri="{FF2B5EF4-FFF2-40B4-BE49-F238E27FC236}">
                    <a16:creationId xmlns:a16="http://schemas.microsoft.com/office/drawing/2014/main" id="{9A140D55-A005-416E-BF78-57D8C9BD41E7}"/>
                  </a:ext>
                </a:extLst>
              </p:cNvPr>
              <p:cNvSpPr/>
              <p:nvPr/>
            </p:nvSpPr>
            <p:spPr>
              <a:xfrm>
                <a:off x="1" y="57978"/>
                <a:ext cx="422412" cy="4224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800"/>
              </a:p>
            </p:txBody>
          </p:sp>
          <p:sp>
            <p:nvSpPr>
              <p:cNvPr id="76" name="フローチャート: 準備 75">
                <a:extLst>
                  <a:ext uri="{FF2B5EF4-FFF2-40B4-BE49-F238E27FC236}">
                    <a16:creationId xmlns:a16="http://schemas.microsoft.com/office/drawing/2014/main" id="{A9484F4A-1328-46CA-8591-2388C4157D56}"/>
                  </a:ext>
                </a:extLst>
              </p:cNvPr>
              <p:cNvSpPr/>
              <p:nvPr/>
            </p:nvSpPr>
            <p:spPr>
              <a:xfrm rot="18926666">
                <a:off x="66517" y="211230"/>
                <a:ext cx="289381" cy="115908"/>
              </a:xfrm>
              <a:prstGeom prst="flowChartPreparation">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800"/>
              </a:p>
            </p:txBody>
          </p:sp>
        </p:grpSp>
        <p:sp>
          <p:nvSpPr>
            <p:cNvPr id="72" name="テキスト ボックス 66">
              <a:extLst>
                <a:ext uri="{FF2B5EF4-FFF2-40B4-BE49-F238E27FC236}">
                  <a16:creationId xmlns:a16="http://schemas.microsoft.com/office/drawing/2014/main" id="{BA1D3DFF-11D7-448B-AC76-6C1935DA9026}"/>
                </a:ext>
              </a:extLst>
            </p:cNvPr>
            <p:cNvSpPr txBox="1"/>
            <p:nvPr/>
          </p:nvSpPr>
          <p:spPr>
            <a:xfrm>
              <a:off x="389285" y="33133"/>
              <a:ext cx="1020921" cy="140804"/>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en-US" altLang="ja-JP" sz="800">
                  <a:solidFill>
                    <a:schemeClr val="bg1"/>
                  </a:solidFill>
                </a:rPr>
                <a:t>120</a:t>
              </a:r>
              <a:r>
                <a:rPr kumimoji="1" lang="ja-JP" altLang="en-US" sz="800">
                  <a:solidFill>
                    <a:schemeClr val="bg1"/>
                  </a:solidFill>
                </a:rPr>
                <a:t>クリスタル</a:t>
              </a:r>
            </a:p>
          </p:txBody>
        </p:sp>
        <p:sp>
          <p:nvSpPr>
            <p:cNvPr id="73" name="テキスト ボックス 67">
              <a:extLst>
                <a:ext uri="{FF2B5EF4-FFF2-40B4-BE49-F238E27FC236}">
                  <a16:creationId xmlns:a16="http://schemas.microsoft.com/office/drawing/2014/main" id="{D5656E7D-8AC6-4D81-96F9-B6C076C65134}"/>
                </a:ext>
              </a:extLst>
            </p:cNvPr>
            <p:cNvSpPr txBox="1"/>
            <p:nvPr/>
          </p:nvSpPr>
          <p:spPr>
            <a:xfrm>
              <a:off x="393210" y="198784"/>
              <a:ext cx="1437248" cy="15737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800">
                  <a:solidFill>
                    <a:schemeClr val="bg1"/>
                  </a:solidFill>
                </a:rPr>
                <a:t>有償分　</a:t>
              </a:r>
              <a:r>
                <a:rPr kumimoji="1" lang="en-US" altLang="ja-JP" sz="800">
                  <a:solidFill>
                    <a:schemeClr val="bg1"/>
                  </a:solidFill>
                </a:rPr>
                <a:t>120</a:t>
              </a:r>
              <a:r>
                <a:rPr kumimoji="1" lang="ja-JP" altLang="en-US" sz="800">
                  <a:solidFill>
                    <a:schemeClr val="bg1"/>
                  </a:solidFill>
                </a:rPr>
                <a:t>　無償分　　</a:t>
              </a:r>
              <a:r>
                <a:rPr kumimoji="1" lang="en-US" altLang="ja-JP" sz="800">
                  <a:solidFill>
                    <a:schemeClr val="bg1"/>
                  </a:solidFill>
                </a:rPr>
                <a:t>0</a:t>
              </a:r>
              <a:endParaRPr kumimoji="1" lang="ja-JP" altLang="en-US" sz="800">
                <a:solidFill>
                  <a:schemeClr val="bg1"/>
                </a:solidFill>
              </a:endParaRPr>
            </a:p>
          </p:txBody>
        </p:sp>
        <p:sp>
          <p:nvSpPr>
            <p:cNvPr id="74" name="テキスト ボックス 68">
              <a:extLst>
                <a:ext uri="{FF2B5EF4-FFF2-40B4-BE49-F238E27FC236}">
                  <a16:creationId xmlns:a16="http://schemas.microsoft.com/office/drawing/2014/main" id="{D38BBEFA-2EDD-4E0D-B51D-C99F4B42BD39}"/>
                </a:ext>
              </a:extLst>
            </p:cNvPr>
            <p:cNvSpPr txBox="1"/>
            <p:nvPr/>
          </p:nvSpPr>
          <p:spPr>
            <a:xfrm>
              <a:off x="1385720" y="297801"/>
              <a:ext cx="444737" cy="248851"/>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none" rtlCol="0" anchor="ctr">
              <a:sp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en-US" altLang="ja-JP" sz="1000">
                  <a:solidFill>
                    <a:schemeClr val="bg1"/>
                  </a:solidFill>
                </a:rPr>
                <a:t>\120</a:t>
              </a:r>
              <a:endParaRPr kumimoji="1" lang="ja-JP" altLang="en-US" sz="1000">
                <a:solidFill>
                  <a:schemeClr val="bg1"/>
                </a:solidFill>
              </a:endParaRPr>
            </a:p>
          </p:txBody>
        </p:sp>
      </p:gr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1115953" y="1490389"/>
            <a:ext cx="1802086" cy="29031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F02B0BCE-F976-485B-9D2C-A97190DAABEF}"/>
              </a:ext>
            </a:extLst>
          </p:cNvPr>
          <p:cNvCxnSpPr>
            <a:cxnSpLocks/>
            <a:stCxn id="39" idx="1"/>
          </p:cNvCxnSpPr>
          <p:nvPr/>
        </p:nvCxnSpPr>
        <p:spPr>
          <a:xfrm flipH="1">
            <a:off x="2026875" y="1768286"/>
            <a:ext cx="891164" cy="64449"/>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AED5CA29-B6FA-4441-8FF5-311980D9ACA8}"/>
              </a:ext>
            </a:extLst>
          </p:cNvPr>
          <p:cNvCxnSpPr>
            <a:cxnSpLocks/>
            <a:stCxn id="43" idx="1"/>
          </p:cNvCxnSpPr>
          <p:nvPr/>
        </p:nvCxnSpPr>
        <p:spPr>
          <a:xfrm flipH="1">
            <a:off x="2429285" y="2017456"/>
            <a:ext cx="488754" cy="22761"/>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475B2165-277A-4D58-8C01-DD0EC82536CB}"/>
              </a:ext>
            </a:extLst>
          </p:cNvPr>
          <p:cNvCxnSpPr>
            <a:cxnSpLocks/>
            <a:stCxn id="45" idx="1"/>
            <a:endCxn id="64" idx="2"/>
          </p:cNvCxnSpPr>
          <p:nvPr/>
        </p:nvCxnSpPr>
        <p:spPr>
          <a:xfrm flipH="1" flipV="1">
            <a:off x="1950119" y="2478801"/>
            <a:ext cx="967920" cy="184980"/>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77" name="テキスト ボックス 76">
            <a:extLst>
              <a:ext uri="{FF2B5EF4-FFF2-40B4-BE49-F238E27FC236}">
                <a16:creationId xmlns:a16="http://schemas.microsoft.com/office/drawing/2014/main" id="{AC0A2AB0-849D-4147-B645-C7ACA3FAF202}"/>
              </a:ext>
            </a:extLst>
          </p:cNvPr>
          <p:cNvSpPr txBox="1"/>
          <p:nvPr/>
        </p:nvSpPr>
        <p:spPr>
          <a:xfrm>
            <a:off x="476534" y="1376856"/>
            <a:ext cx="1531188" cy="253916"/>
          </a:xfrm>
          <a:prstGeom prst="rect">
            <a:avLst/>
          </a:prstGeom>
          <a:noFill/>
        </p:spPr>
        <p:txBody>
          <a:bodyPr wrap="none" rtlCol="0">
            <a:spAutoFit/>
          </a:bodyPr>
          <a:lstStyle/>
          <a:p>
            <a:r>
              <a:rPr kumimoji="1" lang="ja-JP" altLang="en-US" sz="1050" b="1" dirty="0"/>
              <a:t>・セール、セット商品</a:t>
            </a:r>
          </a:p>
        </p:txBody>
      </p:sp>
      <p:sp>
        <p:nvSpPr>
          <p:cNvPr id="78" name="テキスト ボックス 77">
            <a:extLst>
              <a:ext uri="{FF2B5EF4-FFF2-40B4-BE49-F238E27FC236}">
                <a16:creationId xmlns:a16="http://schemas.microsoft.com/office/drawing/2014/main" id="{54C2C2D8-2A14-4A91-9115-59ADB537FF91}"/>
              </a:ext>
            </a:extLst>
          </p:cNvPr>
          <p:cNvSpPr txBox="1"/>
          <p:nvPr/>
        </p:nvSpPr>
        <p:spPr>
          <a:xfrm>
            <a:off x="596457" y="2921674"/>
            <a:ext cx="857927" cy="253916"/>
          </a:xfrm>
          <a:prstGeom prst="rect">
            <a:avLst/>
          </a:prstGeom>
          <a:noFill/>
        </p:spPr>
        <p:txBody>
          <a:bodyPr wrap="none" rtlCol="0">
            <a:spAutoFit/>
          </a:bodyPr>
          <a:lstStyle/>
          <a:p>
            <a:r>
              <a:rPr kumimoji="1" lang="ja-JP" altLang="en-US" sz="1050" b="1" dirty="0"/>
              <a:t>・通常商品</a:t>
            </a:r>
          </a:p>
        </p:txBody>
      </p:sp>
      <p:sp>
        <p:nvSpPr>
          <p:cNvPr id="79" name="テキスト ボックス 78">
            <a:extLst>
              <a:ext uri="{FF2B5EF4-FFF2-40B4-BE49-F238E27FC236}">
                <a16:creationId xmlns:a16="http://schemas.microsoft.com/office/drawing/2014/main" id="{CC979029-920E-4544-BB34-360386C93ACE}"/>
              </a:ext>
            </a:extLst>
          </p:cNvPr>
          <p:cNvSpPr txBox="1"/>
          <p:nvPr/>
        </p:nvSpPr>
        <p:spPr>
          <a:xfrm>
            <a:off x="2918038" y="2153535"/>
            <a:ext cx="620683" cy="215444"/>
          </a:xfrm>
          <a:prstGeom prst="rect">
            <a:avLst/>
          </a:prstGeom>
          <a:noFill/>
        </p:spPr>
        <p:txBody>
          <a:bodyPr wrap="none" rtlCol="0">
            <a:spAutoFit/>
          </a:bodyPr>
          <a:lstStyle/>
          <a:p>
            <a:r>
              <a:rPr kumimoji="1" lang="en-US" altLang="ja-JP" sz="800" dirty="0">
                <a:latin typeface="+mn-ea"/>
              </a:rPr>
              <a:t>04</a:t>
            </a:r>
            <a:r>
              <a:rPr kumimoji="1" lang="ja-JP" altLang="en-US" sz="800" dirty="0">
                <a:latin typeface="+mn-ea"/>
              </a:rPr>
              <a:t>．価格</a:t>
            </a:r>
          </a:p>
        </p:txBody>
      </p:sp>
      <p:cxnSp>
        <p:nvCxnSpPr>
          <p:cNvPr id="80" name="直線コネクタ 79">
            <a:extLst>
              <a:ext uri="{FF2B5EF4-FFF2-40B4-BE49-F238E27FC236}">
                <a16:creationId xmlns:a16="http://schemas.microsoft.com/office/drawing/2014/main" id="{80A6F40B-7902-43BE-B9F8-410940E09505}"/>
              </a:ext>
            </a:extLst>
          </p:cNvPr>
          <p:cNvCxnSpPr>
            <a:cxnSpLocks/>
            <a:stCxn id="79" idx="1"/>
            <a:endCxn id="61" idx="3"/>
          </p:cNvCxnSpPr>
          <p:nvPr/>
        </p:nvCxnSpPr>
        <p:spPr>
          <a:xfrm flipH="1" flipV="1">
            <a:off x="2588922" y="2184826"/>
            <a:ext cx="329116" cy="76431"/>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81" name="テキスト ボックス 80">
            <a:extLst>
              <a:ext uri="{FF2B5EF4-FFF2-40B4-BE49-F238E27FC236}">
                <a16:creationId xmlns:a16="http://schemas.microsoft.com/office/drawing/2014/main" id="{168BB139-2402-4EF8-BEC6-579E6B345F0A}"/>
              </a:ext>
            </a:extLst>
          </p:cNvPr>
          <p:cNvSpPr txBox="1"/>
          <p:nvPr/>
        </p:nvSpPr>
        <p:spPr>
          <a:xfrm>
            <a:off x="2918038" y="2381631"/>
            <a:ext cx="1031051" cy="215444"/>
          </a:xfrm>
          <a:prstGeom prst="rect">
            <a:avLst/>
          </a:prstGeom>
          <a:noFill/>
        </p:spPr>
        <p:txBody>
          <a:bodyPr wrap="none" rtlCol="0">
            <a:spAutoFit/>
          </a:bodyPr>
          <a:lstStyle/>
          <a:p>
            <a:r>
              <a:rPr kumimoji="1" lang="en-US" altLang="ja-JP" sz="800" dirty="0">
                <a:latin typeface="+mn-ea"/>
              </a:rPr>
              <a:t>05</a:t>
            </a:r>
            <a:r>
              <a:rPr kumimoji="1" lang="ja-JP" altLang="en-US" sz="800" dirty="0">
                <a:latin typeface="+mn-ea"/>
              </a:rPr>
              <a:t>．商品アイコン</a:t>
            </a:r>
          </a:p>
        </p:txBody>
      </p:sp>
      <p:cxnSp>
        <p:nvCxnSpPr>
          <p:cNvPr id="82" name="直線コネクタ 81">
            <a:extLst>
              <a:ext uri="{FF2B5EF4-FFF2-40B4-BE49-F238E27FC236}">
                <a16:creationId xmlns:a16="http://schemas.microsoft.com/office/drawing/2014/main" id="{C8314D7D-C4A1-495D-AF34-A2BC9E0AE9D5}"/>
              </a:ext>
            </a:extLst>
          </p:cNvPr>
          <p:cNvCxnSpPr>
            <a:cxnSpLocks/>
            <a:stCxn id="81" idx="1"/>
          </p:cNvCxnSpPr>
          <p:nvPr/>
        </p:nvCxnSpPr>
        <p:spPr>
          <a:xfrm flipH="1" flipV="1">
            <a:off x="1153408" y="2209407"/>
            <a:ext cx="1764630" cy="27994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83" name="テキスト ボックス 82">
            <a:extLst>
              <a:ext uri="{FF2B5EF4-FFF2-40B4-BE49-F238E27FC236}">
                <a16:creationId xmlns:a16="http://schemas.microsoft.com/office/drawing/2014/main" id="{C8FD9E4D-FEE5-4A1A-A93A-30643A47DAC4}"/>
              </a:ext>
            </a:extLst>
          </p:cNvPr>
          <p:cNvSpPr txBox="1"/>
          <p:nvPr/>
        </p:nvSpPr>
        <p:spPr>
          <a:xfrm>
            <a:off x="4389639" y="4938901"/>
            <a:ext cx="2284600" cy="253916"/>
          </a:xfrm>
          <a:prstGeom prst="rect">
            <a:avLst/>
          </a:prstGeom>
          <a:noFill/>
        </p:spPr>
        <p:txBody>
          <a:bodyPr wrap="none" rtlCol="0">
            <a:spAutoFit/>
          </a:bodyPr>
          <a:lstStyle/>
          <a:p>
            <a:r>
              <a:rPr kumimoji="1" lang="en-US" altLang="ja-JP" sz="1050" b="1" dirty="0"/>
              <a:t>07</a:t>
            </a:r>
            <a:r>
              <a:rPr kumimoji="1" lang="ja-JP" altLang="en-US" sz="1050" b="1" dirty="0"/>
              <a:t>．詳細ボタン</a:t>
            </a:r>
            <a:r>
              <a:rPr kumimoji="1" lang="ja-JP" altLang="en-US" sz="1050" b="1" dirty="0">
                <a:solidFill>
                  <a:srgbClr val="FF0000"/>
                </a:solidFill>
              </a:rPr>
              <a:t>（</a:t>
            </a:r>
            <a:r>
              <a:rPr kumimoji="1" lang="en-US" altLang="ja-JP" sz="1050" b="1" dirty="0">
                <a:solidFill>
                  <a:srgbClr val="FF0000"/>
                </a:solidFill>
              </a:rPr>
              <a:t>20191216</a:t>
            </a:r>
            <a:r>
              <a:rPr kumimoji="1" lang="ja-JP" altLang="en-US" sz="1050" b="1" dirty="0">
                <a:solidFill>
                  <a:srgbClr val="FF0000"/>
                </a:solidFill>
              </a:rPr>
              <a:t>修正）</a:t>
            </a:r>
          </a:p>
        </p:txBody>
      </p:sp>
      <p:sp>
        <p:nvSpPr>
          <p:cNvPr id="84" name="テキスト ボックス 83">
            <a:extLst>
              <a:ext uri="{FF2B5EF4-FFF2-40B4-BE49-F238E27FC236}">
                <a16:creationId xmlns:a16="http://schemas.microsoft.com/office/drawing/2014/main" id="{63BF8723-1ED0-48F3-B37D-B5550D5D5C9B}"/>
              </a:ext>
            </a:extLst>
          </p:cNvPr>
          <p:cNvSpPr txBox="1"/>
          <p:nvPr/>
        </p:nvSpPr>
        <p:spPr>
          <a:xfrm>
            <a:off x="4574850" y="5215900"/>
            <a:ext cx="4288353" cy="400110"/>
          </a:xfrm>
          <a:prstGeom prst="rect">
            <a:avLst/>
          </a:prstGeom>
          <a:noFill/>
        </p:spPr>
        <p:txBody>
          <a:bodyPr wrap="none" rtlCol="0">
            <a:spAutoFit/>
          </a:bodyPr>
          <a:lstStyle/>
          <a:p>
            <a:r>
              <a:rPr kumimoji="1" lang="ja-JP" altLang="en-US" sz="1000" dirty="0"/>
              <a:t>セット商品の場合は、セット内容を表示するウィンドウを表示する。</a:t>
            </a:r>
            <a:endParaRPr kumimoji="1" lang="en-US" altLang="ja-JP" sz="1000" dirty="0"/>
          </a:p>
          <a:p>
            <a:r>
              <a:rPr kumimoji="1" lang="ja-JP" altLang="en-US" sz="1000" dirty="0"/>
              <a:t>セットアイテム一覧のウィンドウを開く。</a:t>
            </a:r>
            <a:endParaRPr kumimoji="1" lang="en-US" altLang="ja-JP" sz="1000" dirty="0"/>
          </a:p>
        </p:txBody>
      </p:sp>
      <p:sp>
        <p:nvSpPr>
          <p:cNvPr id="21" name="四角形: 角を丸くする 20">
            <a:extLst>
              <a:ext uri="{FF2B5EF4-FFF2-40B4-BE49-F238E27FC236}">
                <a16:creationId xmlns:a16="http://schemas.microsoft.com/office/drawing/2014/main" id="{FE7C5386-0B6D-44AA-9262-ADACF0814942}"/>
              </a:ext>
            </a:extLst>
          </p:cNvPr>
          <p:cNvSpPr/>
          <p:nvPr/>
        </p:nvSpPr>
        <p:spPr>
          <a:xfrm>
            <a:off x="720503" y="4422076"/>
            <a:ext cx="2908168" cy="1443179"/>
          </a:xfrm>
          <a:prstGeom prst="roundRect">
            <a:avLst>
              <a:gd name="adj" fmla="val 11616"/>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dirty="0">
                <a:solidFill>
                  <a:schemeClr val="tx1"/>
                </a:solidFill>
              </a:rPr>
              <a:t>メモ</a:t>
            </a:r>
            <a:endParaRPr kumimoji="1" lang="en-US" altLang="ja-JP" sz="1000" dirty="0">
              <a:solidFill>
                <a:schemeClr val="tx1"/>
              </a:solidFill>
            </a:endParaRPr>
          </a:p>
          <a:p>
            <a:r>
              <a:rPr kumimoji="1" lang="ja-JP" altLang="en-US" sz="1000" dirty="0">
                <a:solidFill>
                  <a:schemeClr val="tx1"/>
                </a:solidFill>
              </a:rPr>
              <a:t>セールとセットをまとめてしまっているが、</a:t>
            </a:r>
            <a:endParaRPr kumimoji="1" lang="en-US" altLang="ja-JP" sz="1000" dirty="0">
              <a:solidFill>
                <a:schemeClr val="tx1"/>
              </a:solidFill>
            </a:endParaRPr>
          </a:p>
          <a:p>
            <a:r>
              <a:rPr kumimoji="1" lang="en-US" altLang="ja-JP" sz="1000" dirty="0">
                <a:solidFill>
                  <a:schemeClr val="tx1"/>
                </a:solidFill>
              </a:rPr>
              <a:t>1</a:t>
            </a:r>
            <a:r>
              <a:rPr kumimoji="1" lang="ja-JP" altLang="en-US" sz="1000" dirty="0">
                <a:solidFill>
                  <a:schemeClr val="tx1"/>
                </a:solidFill>
              </a:rPr>
              <a:t>．通常</a:t>
            </a:r>
            <a:r>
              <a:rPr kumimoji="1" lang="en-US" altLang="ja-JP" sz="1000" dirty="0">
                <a:solidFill>
                  <a:schemeClr val="tx1"/>
                </a:solidFill>
              </a:rPr>
              <a:t>-</a:t>
            </a:r>
            <a:r>
              <a:rPr kumimoji="1" lang="ja-JP" altLang="en-US" sz="1000" dirty="0">
                <a:solidFill>
                  <a:schemeClr val="tx1"/>
                </a:solidFill>
              </a:rPr>
              <a:t>セール無し</a:t>
            </a:r>
            <a:endParaRPr kumimoji="1" lang="en-US" altLang="ja-JP" sz="1000" dirty="0">
              <a:solidFill>
                <a:schemeClr val="tx1"/>
              </a:solidFill>
            </a:endParaRPr>
          </a:p>
          <a:p>
            <a:r>
              <a:rPr kumimoji="1" lang="en-US" altLang="ja-JP" sz="1000" dirty="0">
                <a:solidFill>
                  <a:schemeClr val="tx1"/>
                </a:solidFill>
              </a:rPr>
              <a:t>2</a:t>
            </a:r>
            <a:r>
              <a:rPr kumimoji="1" lang="ja-JP" altLang="en-US" sz="1000" dirty="0">
                <a:solidFill>
                  <a:schemeClr val="tx1"/>
                </a:solidFill>
              </a:rPr>
              <a:t>．通常</a:t>
            </a:r>
            <a:r>
              <a:rPr kumimoji="1" lang="en-US" altLang="ja-JP" sz="1000" dirty="0">
                <a:solidFill>
                  <a:schemeClr val="tx1"/>
                </a:solidFill>
              </a:rPr>
              <a:t>-</a:t>
            </a:r>
            <a:r>
              <a:rPr kumimoji="1" lang="ja-JP" altLang="en-US" sz="1000" dirty="0">
                <a:solidFill>
                  <a:schemeClr val="tx1"/>
                </a:solidFill>
              </a:rPr>
              <a:t>セール</a:t>
            </a:r>
            <a:endParaRPr kumimoji="1" lang="en-US" altLang="ja-JP" sz="1000" dirty="0">
              <a:solidFill>
                <a:schemeClr val="tx1"/>
              </a:solidFill>
            </a:endParaRPr>
          </a:p>
          <a:p>
            <a:r>
              <a:rPr kumimoji="1" lang="en-US" altLang="ja-JP" sz="1000" dirty="0">
                <a:solidFill>
                  <a:schemeClr val="tx1"/>
                </a:solidFill>
              </a:rPr>
              <a:t>3</a:t>
            </a:r>
            <a:r>
              <a:rPr kumimoji="1" lang="ja-JP" altLang="en-US" sz="1000" dirty="0">
                <a:solidFill>
                  <a:schemeClr val="tx1"/>
                </a:solidFill>
              </a:rPr>
              <a:t>．セット</a:t>
            </a:r>
            <a:r>
              <a:rPr kumimoji="1" lang="en-US" altLang="ja-JP" sz="1000" dirty="0">
                <a:solidFill>
                  <a:schemeClr val="tx1"/>
                </a:solidFill>
              </a:rPr>
              <a:t>-</a:t>
            </a:r>
            <a:r>
              <a:rPr kumimoji="1" lang="ja-JP" altLang="en-US" sz="1000" dirty="0">
                <a:solidFill>
                  <a:schemeClr val="tx1"/>
                </a:solidFill>
              </a:rPr>
              <a:t>商品セール無し</a:t>
            </a:r>
            <a:endParaRPr kumimoji="1" lang="en-US" altLang="ja-JP" sz="1000" dirty="0">
              <a:solidFill>
                <a:schemeClr val="tx1"/>
              </a:solidFill>
            </a:endParaRPr>
          </a:p>
          <a:p>
            <a:r>
              <a:rPr kumimoji="1" lang="en-US" altLang="ja-JP" sz="1000" dirty="0">
                <a:solidFill>
                  <a:schemeClr val="tx1"/>
                </a:solidFill>
              </a:rPr>
              <a:t>4</a:t>
            </a:r>
            <a:r>
              <a:rPr kumimoji="1" lang="ja-JP" altLang="en-US" sz="1000" dirty="0">
                <a:solidFill>
                  <a:schemeClr val="tx1"/>
                </a:solidFill>
              </a:rPr>
              <a:t>．セット</a:t>
            </a:r>
            <a:r>
              <a:rPr kumimoji="1" lang="en-US" altLang="ja-JP" sz="1000" dirty="0">
                <a:solidFill>
                  <a:schemeClr val="tx1"/>
                </a:solidFill>
              </a:rPr>
              <a:t>-</a:t>
            </a:r>
            <a:r>
              <a:rPr kumimoji="1" lang="ja-JP" altLang="en-US" sz="1000" dirty="0">
                <a:solidFill>
                  <a:schemeClr val="tx1"/>
                </a:solidFill>
              </a:rPr>
              <a:t>商品セール</a:t>
            </a:r>
            <a:endParaRPr kumimoji="1" lang="en-US" altLang="ja-JP" sz="1000" dirty="0">
              <a:solidFill>
                <a:schemeClr val="tx1"/>
              </a:solidFill>
            </a:endParaRPr>
          </a:p>
          <a:p>
            <a:r>
              <a:rPr kumimoji="1" lang="ja-JP" altLang="en-US" sz="1000" dirty="0">
                <a:solidFill>
                  <a:schemeClr val="tx1"/>
                </a:solidFill>
              </a:rPr>
              <a:t>という分類で大きく変えるか？</a:t>
            </a:r>
            <a:endParaRPr kumimoji="1" lang="en-US" altLang="ja-JP" sz="1000" dirty="0">
              <a:solidFill>
                <a:schemeClr val="tx1"/>
              </a:solidFill>
            </a:endParaRPr>
          </a:p>
          <a:p>
            <a:r>
              <a:rPr kumimoji="1" lang="ja-JP" altLang="en-US" sz="1000" dirty="0">
                <a:solidFill>
                  <a:schemeClr val="tx1"/>
                </a:solidFill>
              </a:rPr>
              <a:t>デザイン時要相談。</a:t>
            </a:r>
          </a:p>
        </p:txBody>
      </p:sp>
    </p:spTree>
    <p:extLst>
      <p:ext uri="{BB962C8B-B14F-4D97-AF65-F5344CB8AC3E}">
        <p14:creationId xmlns:p14="http://schemas.microsoft.com/office/powerpoint/2010/main" val="630795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図 16" descr="コンピューターのスクリーンショット&#10;&#10;自動的に生成された説明">
            <a:extLst>
              <a:ext uri="{FF2B5EF4-FFF2-40B4-BE49-F238E27FC236}">
                <a16:creationId xmlns:a16="http://schemas.microsoft.com/office/drawing/2014/main" id="{4F626501-ECC9-4794-8A14-97A3E8EA46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655" y="1141794"/>
            <a:ext cx="2145694" cy="3802297"/>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■ショップ仕様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●画面詳細</a:t>
            </a:r>
          </a:p>
        </p:txBody>
      </p:sp>
      <p:sp>
        <p:nvSpPr>
          <p:cNvPr id="363" name="テキスト ボックス 362">
            <a:extLst>
              <a:ext uri="{FF2B5EF4-FFF2-40B4-BE49-F238E27FC236}">
                <a16:creationId xmlns:a16="http://schemas.microsoft.com/office/drawing/2014/main" id="{0B37F4AD-1C10-4C09-AB96-87AE25C7FD2C}"/>
              </a:ext>
            </a:extLst>
          </p:cNvPr>
          <p:cNvSpPr txBox="1"/>
          <p:nvPr/>
        </p:nvSpPr>
        <p:spPr>
          <a:xfrm>
            <a:off x="591845" y="852402"/>
            <a:ext cx="3488455" cy="276999"/>
          </a:xfrm>
          <a:prstGeom prst="rect">
            <a:avLst/>
          </a:prstGeom>
          <a:noFill/>
        </p:spPr>
        <p:txBody>
          <a:bodyPr wrap="none" rtlCol="0">
            <a:spAutoFit/>
          </a:bodyPr>
          <a:lstStyle/>
          <a:p>
            <a:r>
              <a:rPr kumimoji="1" lang="ja-JP" altLang="en-US" sz="1200" b="1" dirty="0"/>
              <a:t>○</a:t>
            </a:r>
            <a:r>
              <a:rPr kumimoji="1" lang="en-US" altLang="ja-JP" sz="1200" b="1" dirty="0"/>
              <a:t>sh110a</a:t>
            </a:r>
            <a:r>
              <a:rPr kumimoji="1" lang="ja-JP" altLang="en-US" sz="1200" b="1" dirty="0"/>
              <a:t>．セットアイテム一覧</a:t>
            </a:r>
            <a:r>
              <a:rPr kumimoji="1" lang="ja-JP" altLang="en-US" sz="1000" b="1" dirty="0">
                <a:solidFill>
                  <a:srgbClr val="FF0000"/>
                </a:solidFill>
              </a:rPr>
              <a:t>（</a:t>
            </a:r>
            <a:r>
              <a:rPr kumimoji="1" lang="en-US" altLang="ja-JP" sz="1000" b="1" dirty="0">
                <a:solidFill>
                  <a:srgbClr val="FF0000"/>
                </a:solidFill>
              </a:rPr>
              <a:t>20191216</a:t>
            </a:r>
            <a:r>
              <a:rPr kumimoji="1" lang="ja-JP" altLang="en-US" sz="1000" b="1" dirty="0">
                <a:solidFill>
                  <a:srgbClr val="FF0000"/>
                </a:solidFill>
              </a:rPr>
              <a:t>新規）</a:t>
            </a:r>
          </a:p>
        </p:txBody>
      </p:sp>
      <p:cxnSp>
        <p:nvCxnSpPr>
          <p:cNvPr id="3" name="直線コネクタ 2">
            <a:extLst>
              <a:ext uri="{FF2B5EF4-FFF2-40B4-BE49-F238E27FC236}">
                <a16:creationId xmlns:a16="http://schemas.microsoft.com/office/drawing/2014/main" id="{C6FC75B8-CAD1-42FA-BCAC-A58B958A9393}"/>
              </a:ext>
            </a:extLst>
          </p:cNvPr>
          <p:cNvCxnSpPr>
            <a:cxnSpLocks/>
            <a:stCxn id="4" idx="1"/>
          </p:cNvCxnSpPr>
          <p:nvPr/>
        </p:nvCxnSpPr>
        <p:spPr>
          <a:xfrm flipH="1">
            <a:off x="2242869" y="1267901"/>
            <a:ext cx="865230" cy="17094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4" name="テキスト ボックス 3">
            <a:extLst>
              <a:ext uri="{FF2B5EF4-FFF2-40B4-BE49-F238E27FC236}">
                <a16:creationId xmlns:a16="http://schemas.microsoft.com/office/drawing/2014/main" id="{6BFB8F71-0BD7-4E80-840C-A1A80A0BB297}"/>
              </a:ext>
            </a:extLst>
          </p:cNvPr>
          <p:cNvSpPr txBox="1"/>
          <p:nvPr/>
        </p:nvSpPr>
        <p:spPr>
          <a:xfrm>
            <a:off x="3108099" y="1160179"/>
            <a:ext cx="1236236" cy="215444"/>
          </a:xfrm>
          <a:prstGeom prst="rect">
            <a:avLst/>
          </a:prstGeom>
          <a:noFill/>
        </p:spPr>
        <p:txBody>
          <a:bodyPr wrap="none" rtlCol="0">
            <a:spAutoFit/>
          </a:bodyPr>
          <a:lstStyle/>
          <a:p>
            <a:r>
              <a:rPr kumimoji="1" lang="en-US" altLang="ja-JP" sz="800" dirty="0">
                <a:latin typeface="+mn-ea"/>
              </a:rPr>
              <a:t>01</a:t>
            </a:r>
            <a:r>
              <a:rPr kumimoji="1" lang="ja-JP" altLang="en-US" sz="800" dirty="0">
                <a:latin typeface="+mn-ea"/>
              </a:rPr>
              <a:t>．ウィンドウ見出し</a:t>
            </a:r>
          </a:p>
        </p:txBody>
      </p:sp>
      <p:cxnSp>
        <p:nvCxnSpPr>
          <p:cNvPr id="24" name="直線コネクタ 23">
            <a:extLst>
              <a:ext uri="{FF2B5EF4-FFF2-40B4-BE49-F238E27FC236}">
                <a16:creationId xmlns:a16="http://schemas.microsoft.com/office/drawing/2014/main" id="{75D8AA37-496A-40B8-9FAF-62FD548455F2}"/>
              </a:ext>
            </a:extLst>
          </p:cNvPr>
          <p:cNvCxnSpPr>
            <a:cxnSpLocks/>
            <a:stCxn id="37" idx="1"/>
          </p:cNvCxnSpPr>
          <p:nvPr/>
        </p:nvCxnSpPr>
        <p:spPr>
          <a:xfrm flipH="1">
            <a:off x="1328469" y="1507745"/>
            <a:ext cx="1779630" cy="32729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F02B0BCE-F976-485B-9D2C-A97190DAABEF}"/>
              </a:ext>
            </a:extLst>
          </p:cNvPr>
          <p:cNvCxnSpPr>
            <a:cxnSpLocks/>
            <a:stCxn id="39" idx="1"/>
          </p:cNvCxnSpPr>
          <p:nvPr/>
        </p:nvCxnSpPr>
        <p:spPr>
          <a:xfrm flipH="1">
            <a:off x="2242869" y="1744651"/>
            <a:ext cx="865230" cy="180014"/>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8A2E84CC-F707-439A-94C2-F32F6FFF8A15}"/>
              </a:ext>
            </a:extLst>
          </p:cNvPr>
          <p:cNvCxnSpPr>
            <a:cxnSpLocks/>
            <a:stCxn id="41" idx="1"/>
            <a:endCxn id="44" idx="3"/>
          </p:cNvCxnSpPr>
          <p:nvPr/>
        </p:nvCxnSpPr>
        <p:spPr>
          <a:xfrm flipH="1">
            <a:off x="1463853" y="1989441"/>
            <a:ext cx="1644246" cy="53542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E05ED3ED-959A-4E69-B6B6-AD7B4784656D}"/>
              </a:ext>
            </a:extLst>
          </p:cNvPr>
          <p:cNvCxnSpPr>
            <a:cxnSpLocks/>
            <a:stCxn id="47" idx="1"/>
          </p:cNvCxnSpPr>
          <p:nvPr/>
        </p:nvCxnSpPr>
        <p:spPr>
          <a:xfrm flipH="1">
            <a:off x="2065020" y="3626757"/>
            <a:ext cx="1043079" cy="960483"/>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0734F81F-5458-4DBA-BE7D-A1B37839869C}"/>
              </a:ext>
            </a:extLst>
          </p:cNvPr>
          <p:cNvSpPr txBox="1"/>
          <p:nvPr/>
        </p:nvSpPr>
        <p:spPr>
          <a:xfrm>
            <a:off x="3108099" y="1400023"/>
            <a:ext cx="1236236" cy="215444"/>
          </a:xfrm>
          <a:prstGeom prst="rect">
            <a:avLst/>
          </a:prstGeom>
          <a:noFill/>
        </p:spPr>
        <p:txBody>
          <a:bodyPr wrap="square" rtlCol="0">
            <a:spAutoFit/>
          </a:bodyPr>
          <a:lstStyle/>
          <a:p>
            <a:r>
              <a:rPr kumimoji="1" lang="en-US" altLang="ja-JP" sz="800" dirty="0">
                <a:latin typeface="+mn-ea"/>
              </a:rPr>
              <a:t>02</a:t>
            </a:r>
            <a:r>
              <a:rPr kumimoji="1" lang="ja-JP" altLang="en-US" sz="800" dirty="0">
                <a:latin typeface="+mn-ea"/>
              </a:rPr>
              <a:t>．アイテムアイコン</a:t>
            </a:r>
          </a:p>
        </p:txBody>
      </p:sp>
      <p:sp>
        <p:nvSpPr>
          <p:cNvPr id="39" name="テキスト ボックス 38">
            <a:extLst>
              <a:ext uri="{FF2B5EF4-FFF2-40B4-BE49-F238E27FC236}">
                <a16:creationId xmlns:a16="http://schemas.microsoft.com/office/drawing/2014/main" id="{74904D57-9EB0-44C8-954C-D7A98F2B765C}"/>
              </a:ext>
            </a:extLst>
          </p:cNvPr>
          <p:cNvSpPr txBox="1"/>
          <p:nvPr/>
        </p:nvSpPr>
        <p:spPr>
          <a:xfrm>
            <a:off x="3108099" y="1636929"/>
            <a:ext cx="928459" cy="215444"/>
          </a:xfrm>
          <a:prstGeom prst="rect">
            <a:avLst/>
          </a:prstGeom>
          <a:noFill/>
        </p:spPr>
        <p:txBody>
          <a:bodyPr wrap="none" rtlCol="0">
            <a:spAutoFit/>
          </a:bodyPr>
          <a:lstStyle/>
          <a:p>
            <a:r>
              <a:rPr kumimoji="1" lang="en-US" altLang="ja-JP" sz="800" dirty="0">
                <a:latin typeface="+mn-ea"/>
              </a:rPr>
              <a:t>03</a:t>
            </a:r>
            <a:r>
              <a:rPr kumimoji="1" lang="ja-JP" altLang="en-US" sz="800" dirty="0">
                <a:latin typeface="+mn-ea"/>
              </a:rPr>
              <a:t>．アイテム名</a:t>
            </a:r>
          </a:p>
        </p:txBody>
      </p:sp>
      <p:sp>
        <p:nvSpPr>
          <p:cNvPr id="41" name="テキスト ボックス 40">
            <a:extLst>
              <a:ext uri="{FF2B5EF4-FFF2-40B4-BE49-F238E27FC236}">
                <a16:creationId xmlns:a16="http://schemas.microsoft.com/office/drawing/2014/main" id="{ACA1CC17-948D-4E6C-8495-02B89B9BF3B5}"/>
              </a:ext>
            </a:extLst>
          </p:cNvPr>
          <p:cNvSpPr txBox="1"/>
          <p:nvPr/>
        </p:nvSpPr>
        <p:spPr>
          <a:xfrm>
            <a:off x="3108099" y="1881719"/>
            <a:ext cx="928459" cy="215444"/>
          </a:xfrm>
          <a:prstGeom prst="rect">
            <a:avLst/>
          </a:prstGeom>
          <a:noFill/>
        </p:spPr>
        <p:txBody>
          <a:bodyPr wrap="none" rtlCol="0">
            <a:spAutoFit/>
          </a:bodyPr>
          <a:lstStyle/>
          <a:p>
            <a:r>
              <a:rPr kumimoji="1" lang="en-US" altLang="ja-JP" sz="800" dirty="0">
                <a:latin typeface="+mn-ea"/>
              </a:rPr>
              <a:t>04</a:t>
            </a:r>
            <a:r>
              <a:rPr kumimoji="1" lang="ja-JP" altLang="en-US" sz="800" dirty="0">
                <a:latin typeface="+mn-ea"/>
              </a:rPr>
              <a:t>．アイテム数</a:t>
            </a:r>
          </a:p>
        </p:txBody>
      </p:sp>
      <p:sp>
        <p:nvSpPr>
          <p:cNvPr id="47" name="テキスト ボックス 46">
            <a:extLst>
              <a:ext uri="{FF2B5EF4-FFF2-40B4-BE49-F238E27FC236}">
                <a16:creationId xmlns:a16="http://schemas.microsoft.com/office/drawing/2014/main" id="{91848026-77B5-440A-802D-023A1A900D4E}"/>
              </a:ext>
            </a:extLst>
          </p:cNvPr>
          <p:cNvSpPr txBox="1"/>
          <p:nvPr/>
        </p:nvSpPr>
        <p:spPr>
          <a:xfrm>
            <a:off x="3108099" y="3519035"/>
            <a:ext cx="869149" cy="215444"/>
          </a:xfrm>
          <a:prstGeom prst="rect">
            <a:avLst/>
          </a:prstGeom>
          <a:noFill/>
        </p:spPr>
        <p:txBody>
          <a:bodyPr wrap="none" rtlCol="0">
            <a:spAutoFit/>
          </a:bodyPr>
          <a:lstStyle/>
          <a:p>
            <a:r>
              <a:rPr kumimoji="1" lang="en-US" altLang="ja-JP" sz="800" dirty="0">
                <a:latin typeface="+mn-ea"/>
              </a:rPr>
              <a:t>05</a:t>
            </a:r>
            <a:r>
              <a:rPr kumimoji="1" lang="ja-JP" altLang="en-US" sz="800" dirty="0">
                <a:latin typeface="+mn-ea"/>
              </a:rPr>
              <a:t>．</a:t>
            </a:r>
            <a:r>
              <a:rPr kumimoji="1" lang="en-US" altLang="ja-JP" sz="800" dirty="0">
                <a:latin typeface="+mn-ea"/>
              </a:rPr>
              <a:t>OK</a:t>
            </a:r>
            <a:r>
              <a:rPr kumimoji="1" lang="ja-JP" altLang="en-US" sz="800" dirty="0">
                <a:latin typeface="+mn-ea"/>
              </a:rPr>
              <a:t>ボタン</a:t>
            </a:r>
          </a:p>
        </p:txBody>
      </p:sp>
      <p:sp>
        <p:nvSpPr>
          <p:cNvPr id="49" name="テキスト ボックス 48">
            <a:extLst>
              <a:ext uri="{FF2B5EF4-FFF2-40B4-BE49-F238E27FC236}">
                <a16:creationId xmlns:a16="http://schemas.microsoft.com/office/drawing/2014/main" id="{28D2E305-7F3C-4149-9A72-23816E494FDB}"/>
              </a:ext>
            </a:extLst>
          </p:cNvPr>
          <p:cNvSpPr txBox="1"/>
          <p:nvPr/>
        </p:nvSpPr>
        <p:spPr>
          <a:xfrm>
            <a:off x="4395631" y="906263"/>
            <a:ext cx="1547218" cy="253916"/>
          </a:xfrm>
          <a:prstGeom prst="rect">
            <a:avLst/>
          </a:prstGeom>
          <a:noFill/>
        </p:spPr>
        <p:txBody>
          <a:bodyPr wrap="none" rtlCol="0">
            <a:spAutoFit/>
          </a:bodyPr>
          <a:lstStyle/>
          <a:p>
            <a:r>
              <a:rPr kumimoji="1" lang="en-US" altLang="ja-JP" sz="1050" b="1" dirty="0"/>
              <a:t>01</a:t>
            </a:r>
            <a:r>
              <a:rPr kumimoji="1" lang="ja-JP" altLang="en-US" sz="1050" b="1" dirty="0"/>
              <a:t>．ウィンドウ見出し</a:t>
            </a:r>
          </a:p>
        </p:txBody>
      </p:sp>
      <p:sp>
        <p:nvSpPr>
          <p:cNvPr id="50" name="テキスト ボックス 49">
            <a:extLst>
              <a:ext uri="{FF2B5EF4-FFF2-40B4-BE49-F238E27FC236}">
                <a16:creationId xmlns:a16="http://schemas.microsoft.com/office/drawing/2014/main" id="{0A9C6082-7200-4577-A303-5CE4D536156E}"/>
              </a:ext>
            </a:extLst>
          </p:cNvPr>
          <p:cNvSpPr txBox="1"/>
          <p:nvPr/>
        </p:nvSpPr>
        <p:spPr>
          <a:xfrm>
            <a:off x="4580842" y="1183262"/>
            <a:ext cx="1338828" cy="246221"/>
          </a:xfrm>
          <a:prstGeom prst="rect">
            <a:avLst/>
          </a:prstGeom>
          <a:noFill/>
        </p:spPr>
        <p:txBody>
          <a:bodyPr wrap="none" rtlCol="0">
            <a:spAutoFit/>
          </a:bodyPr>
          <a:lstStyle/>
          <a:p>
            <a:r>
              <a:rPr kumimoji="1" lang="ja-JP" altLang="en-US" sz="1000" dirty="0"/>
              <a:t>セット商品名を表示</a:t>
            </a:r>
            <a:endParaRPr kumimoji="1" lang="en-US" altLang="ja-JP" sz="1000" dirty="0"/>
          </a:p>
        </p:txBody>
      </p:sp>
      <p:sp>
        <p:nvSpPr>
          <p:cNvPr id="51" name="テキスト ボックス 50">
            <a:extLst>
              <a:ext uri="{FF2B5EF4-FFF2-40B4-BE49-F238E27FC236}">
                <a16:creationId xmlns:a16="http://schemas.microsoft.com/office/drawing/2014/main" id="{4FB3E696-EC25-4DAF-83E5-A2727FD2D3E7}"/>
              </a:ext>
            </a:extLst>
          </p:cNvPr>
          <p:cNvSpPr txBox="1"/>
          <p:nvPr/>
        </p:nvSpPr>
        <p:spPr>
          <a:xfrm>
            <a:off x="4395631" y="1478896"/>
            <a:ext cx="1547218" cy="253916"/>
          </a:xfrm>
          <a:prstGeom prst="rect">
            <a:avLst/>
          </a:prstGeom>
          <a:noFill/>
        </p:spPr>
        <p:txBody>
          <a:bodyPr wrap="none" rtlCol="0">
            <a:spAutoFit/>
          </a:bodyPr>
          <a:lstStyle/>
          <a:p>
            <a:r>
              <a:rPr kumimoji="1" lang="en-US" altLang="ja-JP" sz="1050" b="1" dirty="0"/>
              <a:t>02</a:t>
            </a:r>
            <a:r>
              <a:rPr kumimoji="1" lang="ja-JP" altLang="en-US" sz="1050" b="1" dirty="0"/>
              <a:t>．アイテムアイコン</a:t>
            </a:r>
          </a:p>
        </p:txBody>
      </p:sp>
      <p:sp>
        <p:nvSpPr>
          <p:cNvPr id="52" name="テキスト ボックス 51">
            <a:extLst>
              <a:ext uri="{FF2B5EF4-FFF2-40B4-BE49-F238E27FC236}">
                <a16:creationId xmlns:a16="http://schemas.microsoft.com/office/drawing/2014/main" id="{56AEFF69-20DE-4BD5-8129-AC9EDD1D2E6B}"/>
              </a:ext>
            </a:extLst>
          </p:cNvPr>
          <p:cNvSpPr txBox="1"/>
          <p:nvPr/>
        </p:nvSpPr>
        <p:spPr>
          <a:xfrm>
            <a:off x="4580842" y="1755895"/>
            <a:ext cx="3518912" cy="553998"/>
          </a:xfrm>
          <a:prstGeom prst="rect">
            <a:avLst/>
          </a:prstGeom>
          <a:noFill/>
        </p:spPr>
        <p:txBody>
          <a:bodyPr wrap="none" rtlCol="0">
            <a:spAutoFit/>
          </a:bodyPr>
          <a:lstStyle/>
          <a:p>
            <a:r>
              <a:rPr kumimoji="1" lang="ja-JP" altLang="en-US" sz="1000" dirty="0"/>
              <a:t>セット内容のアイテムのアイコン</a:t>
            </a:r>
            <a:endParaRPr kumimoji="1" lang="en-US" altLang="ja-JP" sz="1000" dirty="0"/>
          </a:p>
          <a:p>
            <a:r>
              <a:rPr kumimoji="1" lang="ja-JP" altLang="en-US" sz="1000" dirty="0"/>
              <a:t>長押しすることでアイテムの詳細を確認することも可能。</a:t>
            </a:r>
            <a:endParaRPr kumimoji="1" lang="en-US" altLang="ja-JP" sz="1000" dirty="0"/>
          </a:p>
          <a:p>
            <a:r>
              <a:rPr kumimoji="1" lang="ja-JP" altLang="en-US" sz="1000" dirty="0"/>
              <a:t>（</a:t>
            </a:r>
            <a:r>
              <a:rPr kumimoji="1" lang="en-US" altLang="ja-JP" sz="1000" dirty="0"/>
              <a:t>sh300e</a:t>
            </a:r>
            <a:r>
              <a:rPr kumimoji="1" lang="ja-JP" altLang="en-US" sz="1000" dirty="0"/>
              <a:t>．アイテム説明ウィンドウ参照）</a:t>
            </a:r>
            <a:endParaRPr kumimoji="1" lang="en-US" altLang="ja-JP" sz="1000" dirty="0"/>
          </a:p>
        </p:txBody>
      </p:sp>
      <p:sp>
        <p:nvSpPr>
          <p:cNvPr id="53" name="テキスト ボックス 52">
            <a:extLst>
              <a:ext uri="{FF2B5EF4-FFF2-40B4-BE49-F238E27FC236}">
                <a16:creationId xmlns:a16="http://schemas.microsoft.com/office/drawing/2014/main" id="{3F7CBFC9-0E2D-499D-9AB0-CDCD88CEEAA4}"/>
              </a:ext>
            </a:extLst>
          </p:cNvPr>
          <p:cNvSpPr txBox="1"/>
          <p:nvPr/>
        </p:nvSpPr>
        <p:spPr>
          <a:xfrm>
            <a:off x="4395631" y="2333100"/>
            <a:ext cx="1143262" cy="253916"/>
          </a:xfrm>
          <a:prstGeom prst="rect">
            <a:avLst/>
          </a:prstGeom>
          <a:noFill/>
        </p:spPr>
        <p:txBody>
          <a:bodyPr wrap="none" rtlCol="0">
            <a:spAutoFit/>
          </a:bodyPr>
          <a:lstStyle/>
          <a:p>
            <a:r>
              <a:rPr kumimoji="1" lang="en-US" altLang="ja-JP" sz="1050" b="1" dirty="0"/>
              <a:t>03</a:t>
            </a:r>
            <a:r>
              <a:rPr kumimoji="1" lang="ja-JP" altLang="en-US" sz="1050" b="1" dirty="0"/>
              <a:t>．アイテム名</a:t>
            </a:r>
          </a:p>
        </p:txBody>
      </p:sp>
      <p:sp>
        <p:nvSpPr>
          <p:cNvPr id="54" name="テキスト ボックス 53">
            <a:extLst>
              <a:ext uri="{FF2B5EF4-FFF2-40B4-BE49-F238E27FC236}">
                <a16:creationId xmlns:a16="http://schemas.microsoft.com/office/drawing/2014/main" id="{34BF1871-7EE4-4D7E-8744-7AB49CC63292}"/>
              </a:ext>
            </a:extLst>
          </p:cNvPr>
          <p:cNvSpPr txBox="1"/>
          <p:nvPr/>
        </p:nvSpPr>
        <p:spPr>
          <a:xfrm>
            <a:off x="4580842" y="2610099"/>
            <a:ext cx="1723549" cy="246221"/>
          </a:xfrm>
          <a:prstGeom prst="rect">
            <a:avLst/>
          </a:prstGeom>
          <a:noFill/>
        </p:spPr>
        <p:txBody>
          <a:bodyPr wrap="none" rtlCol="0">
            <a:spAutoFit/>
          </a:bodyPr>
          <a:lstStyle/>
          <a:p>
            <a:r>
              <a:rPr kumimoji="1" lang="ja-JP" altLang="en-US" sz="1000" dirty="0"/>
              <a:t>アイテムの名前のテキスト</a:t>
            </a:r>
            <a:endParaRPr kumimoji="1" lang="en-US" altLang="ja-JP" sz="1000" dirty="0"/>
          </a:p>
        </p:txBody>
      </p:sp>
      <p:sp>
        <p:nvSpPr>
          <p:cNvPr id="55" name="テキスト ボックス 54">
            <a:extLst>
              <a:ext uri="{FF2B5EF4-FFF2-40B4-BE49-F238E27FC236}">
                <a16:creationId xmlns:a16="http://schemas.microsoft.com/office/drawing/2014/main" id="{90A0A656-0105-4C2B-9202-36F6CD7B0987}"/>
              </a:ext>
            </a:extLst>
          </p:cNvPr>
          <p:cNvSpPr txBox="1"/>
          <p:nvPr/>
        </p:nvSpPr>
        <p:spPr>
          <a:xfrm>
            <a:off x="4395631" y="2904842"/>
            <a:ext cx="1143262" cy="253916"/>
          </a:xfrm>
          <a:prstGeom prst="rect">
            <a:avLst/>
          </a:prstGeom>
          <a:noFill/>
        </p:spPr>
        <p:txBody>
          <a:bodyPr wrap="none" rtlCol="0">
            <a:spAutoFit/>
          </a:bodyPr>
          <a:lstStyle/>
          <a:p>
            <a:r>
              <a:rPr kumimoji="1" lang="en-US" altLang="ja-JP" sz="1050" b="1" dirty="0"/>
              <a:t>04</a:t>
            </a:r>
            <a:r>
              <a:rPr kumimoji="1" lang="ja-JP" altLang="en-US" sz="1050" b="1" dirty="0"/>
              <a:t>．アイテム数</a:t>
            </a:r>
          </a:p>
        </p:txBody>
      </p:sp>
      <p:sp>
        <p:nvSpPr>
          <p:cNvPr id="56" name="テキスト ボックス 55">
            <a:extLst>
              <a:ext uri="{FF2B5EF4-FFF2-40B4-BE49-F238E27FC236}">
                <a16:creationId xmlns:a16="http://schemas.microsoft.com/office/drawing/2014/main" id="{3F0ED185-885A-4159-AC94-C1A0E2B6C019}"/>
              </a:ext>
            </a:extLst>
          </p:cNvPr>
          <p:cNvSpPr txBox="1"/>
          <p:nvPr/>
        </p:nvSpPr>
        <p:spPr>
          <a:xfrm>
            <a:off x="4580842" y="3181841"/>
            <a:ext cx="1851789" cy="246221"/>
          </a:xfrm>
          <a:prstGeom prst="rect">
            <a:avLst/>
          </a:prstGeom>
          <a:noFill/>
        </p:spPr>
        <p:txBody>
          <a:bodyPr wrap="none" rtlCol="0">
            <a:spAutoFit/>
          </a:bodyPr>
          <a:lstStyle/>
          <a:p>
            <a:r>
              <a:rPr kumimoji="1" lang="ja-JP" altLang="en-US" sz="1000" dirty="0"/>
              <a:t>数はアイコン中に表示する。</a:t>
            </a:r>
            <a:endParaRPr kumimoji="1" lang="en-US" altLang="ja-JP" sz="1000" dirty="0"/>
          </a:p>
        </p:txBody>
      </p:sp>
      <p:sp>
        <p:nvSpPr>
          <p:cNvPr id="57" name="テキスト ボックス 56">
            <a:extLst>
              <a:ext uri="{FF2B5EF4-FFF2-40B4-BE49-F238E27FC236}">
                <a16:creationId xmlns:a16="http://schemas.microsoft.com/office/drawing/2014/main" id="{14668974-1097-4FFE-ADF1-21B14B146CCD}"/>
              </a:ext>
            </a:extLst>
          </p:cNvPr>
          <p:cNvSpPr txBox="1"/>
          <p:nvPr/>
        </p:nvSpPr>
        <p:spPr>
          <a:xfrm>
            <a:off x="4395631" y="3475374"/>
            <a:ext cx="1071127" cy="253916"/>
          </a:xfrm>
          <a:prstGeom prst="rect">
            <a:avLst/>
          </a:prstGeom>
          <a:noFill/>
        </p:spPr>
        <p:txBody>
          <a:bodyPr wrap="none" rtlCol="0">
            <a:spAutoFit/>
          </a:bodyPr>
          <a:lstStyle/>
          <a:p>
            <a:r>
              <a:rPr kumimoji="1" lang="en-US" altLang="ja-JP" sz="1050" b="1" dirty="0"/>
              <a:t>05</a:t>
            </a:r>
            <a:r>
              <a:rPr kumimoji="1" lang="ja-JP" altLang="en-US" sz="1050" b="1" dirty="0"/>
              <a:t>．</a:t>
            </a:r>
            <a:r>
              <a:rPr kumimoji="1" lang="en-US" altLang="ja-JP" sz="1050" b="1" dirty="0"/>
              <a:t>OK</a:t>
            </a:r>
            <a:r>
              <a:rPr kumimoji="1" lang="ja-JP" altLang="en-US" sz="1050" b="1" dirty="0"/>
              <a:t>ボタン</a:t>
            </a:r>
          </a:p>
        </p:txBody>
      </p:sp>
      <p:sp>
        <p:nvSpPr>
          <p:cNvPr id="58" name="テキスト ボックス 57">
            <a:extLst>
              <a:ext uri="{FF2B5EF4-FFF2-40B4-BE49-F238E27FC236}">
                <a16:creationId xmlns:a16="http://schemas.microsoft.com/office/drawing/2014/main" id="{4B093E55-8AFB-482B-8EDB-6C0FD19AE60D}"/>
              </a:ext>
            </a:extLst>
          </p:cNvPr>
          <p:cNvSpPr txBox="1"/>
          <p:nvPr/>
        </p:nvSpPr>
        <p:spPr>
          <a:xfrm>
            <a:off x="4580842" y="3752373"/>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sp>
        <p:nvSpPr>
          <p:cNvPr id="59" name="テキスト ボックス 58">
            <a:extLst>
              <a:ext uri="{FF2B5EF4-FFF2-40B4-BE49-F238E27FC236}">
                <a16:creationId xmlns:a16="http://schemas.microsoft.com/office/drawing/2014/main" id="{F6E3E3AD-41F6-4D55-A590-CC8E303A3015}"/>
              </a:ext>
            </a:extLst>
          </p:cNvPr>
          <p:cNvSpPr txBox="1"/>
          <p:nvPr/>
        </p:nvSpPr>
        <p:spPr>
          <a:xfrm>
            <a:off x="4389639" y="4053601"/>
            <a:ext cx="1143262" cy="253916"/>
          </a:xfrm>
          <a:prstGeom prst="rect">
            <a:avLst/>
          </a:prstGeom>
          <a:noFill/>
        </p:spPr>
        <p:txBody>
          <a:bodyPr wrap="none" rtlCol="0">
            <a:spAutoFit/>
          </a:bodyPr>
          <a:lstStyle/>
          <a:p>
            <a:r>
              <a:rPr kumimoji="1" lang="en-US" altLang="ja-JP" sz="1050" b="1" dirty="0"/>
              <a:t>06</a:t>
            </a:r>
            <a:r>
              <a:rPr kumimoji="1" lang="ja-JP" altLang="en-US" sz="1050" b="1" dirty="0"/>
              <a:t>．ウィンドウ</a:t>
            </a:r>
          </a:p>
        </p:txBody>
      </p:sp>
      <p:sp>
        <p:nvSpPr>
          <p:cNvPr id="60" name="テキスト ボックス 59">
            <a:extLst>
              <a:ext uri="{FF2B5EF4-FFF2-40B4-BE49-F238E27FC236}">
                <a16:creationId xmlns:a16="http://schemas.microsoft.com/office/drawing/2014/main" id="{F70C32A8-6342-47F1-87FC-806371133FAB}"/>
              </a:ext>
            </a:extLst>
          </p:cNvPr>
          <p:cNvSpPr txBox="1"/>
          <p:nvPr/>
        </p:nvSpPr>
        <p:spPr>
          <a:xfrm>
            <a:off x="4574850" y="4330600"/>
            <a:ext cx="3903633" cy="861774"/>
          </a:xfrm>
          <a:prstGeom prst="rect">
            <a:avLst/>
          </a:prstGeom>
          <a:noFill/>
        </p:spPr>
        <p:txBody>
          <a:bodyPr wrap="none" rtlCol="0">
            <a:spAutoFit/>
          </a:bodyPr>
          <a:lstStyle/>
          <a:p>
            <a:r>
              <a:rPr kumimoji="1" lang="ja-JP" altLang="en-US" sz="1000" dirty="0"/>
              <a:t>アイテム数は２個以上あるが、</a:t>
            </a:r>
            <a:endParaRPr kumimoji="1" lang="en-US" altLang="ja-JP" sz="1000" dirty="0"/>
          </a:p>
          <a:p>
            <a:r>
              <a:rPr kumimoji="1" lang="ja-JP" altLang="en-US" sz="1000" dirty="0"/>
              <a:t>ウィンドウの数は、アイテムの数によって可変する。</a:t>
            </a:r>
            <a:endParaRPr kumimoji="1" lang="en-US" altLang="ja-JP" sz="1000" dirty="0"/>
          </a:p>
          <a:p>
            <a:r>
              <a:rPr kumimoji="1" lang="ja-JP" altLang="en-US" sz="1000" dirty="0"/>
              <a:t>最低サイズ（２個のとき）と最大サイズを決めておき、</a:t>
            </a:r>
            <a:endParaRPr kumimoji="1" lang="en-US" altLang="ja-JP" sz="1000" dirty="0"/>
          </a:p>
          <a:p>
            <a:r>
              <a:rPr kumimoji="1" lang="ja-JP" altLang="en-US" sz="1000" dirty="0"/>
              <a:t>最大サイズでも入りきらないときはスクロールバーを表示して、</a:t>
            </a:r>
            <a:endParaRPr kumimoji="1" lang="en-US" altLang="ja-JP" sz="1000" dirty="0"/>
          </a:p>
          <a:p>
            <a:r>
              <a:rPr kumimoji="1" lang="ja-JP" altLang="en-US" sz="1000" dirty="0"/>
              <a:t>スクロールするようにする。</a:t>
            </a:r>
            <a:endParaRPr kumimoji="1" lang="en-US" altLang="ja-JP" sz="1000" dirty="0"/>
          </a:p>
        </p:txBody>
      </p:sp>
      <p:sp>
        <p:nvSpPr>
          <p:cNvPr id="44" name="テキスト ボックス 43">
            <a:extLst>
              <a:ext uri="{FF2B5EF4-FFF2-40B4-BE49-F238E27FC236}">
                <a16:creationId xmlns:a16="http://schemas.microsoft.com/office/drawing/2014/main" id="{66EFD2A4-E0D9-4339-A340-EBAA76DCF070}"/>
              </a:ext>
            </a:extLst>
          </p:cNvPr>
          <p:cNvSpPr txBox="1"/>
          <p:nvPr/>
        </p:nvSpPr>
        <p:spPr>
          <a:xfrm>
            <a:off x="1141329" y="2417145"/>
            <a:ext cx="322524" cy="215444"/>
          </a:xfrm>
          <a:prstGeom prst="rect">
            <a:avLst/>
          </a:prstGeom>
          <a:noFill/>
        </p:spPr>
        <p:txBody>
          <a:bodyPr wrap="none" rtlCol="0">
            <a:spAutoFit/>
          </a:bodyPr>
          <a:lstStyle/>
          <a:p>
            <a:r>
              <a:rPr kumimoji="1" lang="en-US" altLang="ja-JP" sz="800" b="1" dirty="0">
                <a:solidFill>
                  <a:schemeClr val="bg1"/>
                </a:solidFill>
                <a:latin typeface="+mn-ea"/>
              </a:rPr>
              <a:t>99</a:t>
            </a:r>
            <a:endParaRPr kumimoji="1" lang="ja-JP" altLang="en-US" sz="800" b="1" dirty="0">
              <a:solidFill>
                <a:schemeClr val="bg1"/>
              </a:solidFill>
              <a:latin typeface="+mn-ea"/>
            </a:endParaRPr>
          </a:p>
        </p:txBody>
      </p:sp>
      <p:sp>
        <p:nvSpPr>
          <p:cNvPr id="63" name="テキスト ボックス 62">
            <a:extLst>
              <a:ext uri="{FF2B5EF4-FFF2-40B4-BE49-F238E27FC236}">
                <a16:creationId xmlns:a16="http://schemas.microsoft.com/office/drawing/2014/main" id="{61DCA66F-7744-4980-BC26-918D7F92EC5B}"/>
              </a:ext>
            </a:extLst>
          </p:cNvPr>
          <p:cNvSpPr txBox="1"/>
          <p:nvPr/>
        </p:nvSpPr>
        <p:spPr>
          <a:xfrm>
            <a:off x="3108099" y="4106998"/>
            <a:ext cx="928459" cy="215444"/>
          </a:xfrm>
          <a:prstGeom prst="rect">
            <a:avLst/>
          </a:prstGeom>
          <a:noFill/>
        </p:spPr>
        <p:txBody>
          <a:bodyPr wrap="none" rtlCol="0">
            <a:spAutoFit/>
          </a:bodyPr>
          <a:lstStyle/>
          <a:p>
            <a:r>
              <a:rPr kumimoji="1" lang="en-US" altLang="ja-JP" sz="800" dirty="0">
                <a:latin typeface="+mn-ea"/>
              </a:rPr>
              <a:t>06</a:t>
            </a:r>
            <a:r>
              <a:rPr kumimoji="1" lang="ja-JP" altLang="en-US" sz="800" dirty="0">
                <a:latin typeface="+mn-ea"/>
              </a:rPr>
              <a:t>．ウィンドウ</a:t>
            </a:r>
          </a:p>
        </p:txBody>
      </p:sp>
      <p:cxnSp>
        <p:nvCxnSpPr>
          <p:cNvPr id="64" name="直線コネクタ 63">
            <a:extLst>
              <a:ext uri="{FF2B5EF4-FFF2-40B4-BE49-F238E27FC236}">
                <a16:creationId xmlns:a16="http://schemas.microsoft.com/office/drawing/2014/main" id="{5985F3F1-0FAA-4E2F-8335-68B95DD686B8}"/>
              </a:ext>
            </a:extLst>
          </p:cNvPr>
          <p:cNvCxnSpPr>
            <a:cxnSpLocks/>
            <a:stCxn id="63" idx="1"/>
          </p:cNvCxnSpPr>
          <p:nvPr/>
        </p:nvCxnSpPr>
        <p:spPr>
          <a:xfrm flipH="1">
            <a:off x="2714429" y="4214720"/>
            <a:ext cx="393670" cy="336743"/>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486983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1301EF-749F-47CF-965C-220E8F66CD73}">
  <ds:schemaRefs>
    <ds:schemaRef ds:uri="http://schemas.microsoft.com/sharepoint/v3/contenttype/forms"/>
  </ds:schemaRefs>
</ds:datastoreItem>
</file>

<file path=customXml/itemProps2.xml><?xml version="1.0" encoding="utf-8"?>
<ds:datastoreItem xmlns:ds="http://schemas.openxmlformats.org/officeDocument/2006/customXml" ds:itemID="{D379F813-5842-4182-AC53-C3111CEB00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CCE0CD6-F185-4594-B722-7621B7EED7E5}">
  <ds:schemaRefs>
    <ds:schemaRef ds:uri="0296febf-2773-4faf-ae76-6dee2362d0db"/>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7135</TotalTime>
  <Words>2119</Words>
  <Application>Microsoft Office PowerPoint</Application>
  <PresentationFormat>画面に合わせる (4:3)</PresentationFormat>
  <Paragraphs>352</Paragraphs>
  <Slides>13</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13</vt:i4>
      </vt:variant>
    </vt:vector>
  </HeadingPairs>
  <TitlesOfParts>
    <vt:vector size="19" baseType="lpstr">
      <vt:lpstr>Century Gothic</vt:lpstr>
      <vt:lpstr>Arial</vt:lpstr>
      <vt:lpstr>游ゴシック</vt:lpstr>
      <vt:lpstr>メイリオ</vt:lpstr>
      <vt:lpstr>Bahnschrift Condensed</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真吾 宮田</cp:lastModifiedBy>
  <cp:revision>224</cp:revision>
  <dcterms:created xsi:type="dcterms:W3CDTF">2019-06-27T02:30:15Z</dcterms:created>
  <dcterms:modified xsi:type="dcterms:W3CDTF">2019-12-24T06:56:46Z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